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8" r:id="rId5"/>
    <p:sldId id="261" r:id="rId6"/>
    <p:sldId id="262" r:id="rId7"/>
    <p:sldId id="263" r:id="rId8"/>
    <p:sldId id="264" r:id="rId9"/>
    <p:sldId id="279" r:id="rId10"/>
    <p:sldId id="266" r:id="rId11"/>
    <p:sldId id="267" r:id="rId12"/>
    <p:sldId id="280" r:id="rId13"/>
    <p:sldId id="269" r:id="rId14"/>
    <p:sldId id="270" r:id="rId15"/>
    <p:sldId id="282" r:id="rId16"/>
    <p:sldId id="284" r:id="rId17"/>
    <p:sldId id="285" r:id="rId18"/>
    <p:sldId id="274" r:id="rId19"/>
    <p:sldId id="275" r:id="rId20"/>
    <p:sldId id="276" r:id="rId21"/>
    <p:sldId id="277" r:id="rId22"/>
  </p:sldIdLst>
  <p:sldSz cx="9144000" cy="6858000" type="screen4x3"/>
  <p:notesSz cx="9866313" cy="6735763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16420086605869"/>
          <c:y val="0.124864606012782"/>
          <c:w val="0.33533063912325795"/>
          <c:h val="0.669260288959933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EF-43BB-812B-15E751D2B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Исследовательских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ядерных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установок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42,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</c:rich>
      </c:tx>
      <c:layout>
        <c:manualLayout>
          <c:xMode val="edge"/>
          <c:yMode val="edge"/>
          <c:x val="0.11719881679791409"/>
          <c:y val="4.2701701768142385E-2"/>
        </c:manualLayout>
      </c:layout>
      <c:overlay val="0"/>
    </c:title>
    <c:autoTitleDeleted val="0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73867497168742"/>
          <c:y val="0.12980271099416243"/>
          <c:w val="0.58694963325344363"/>
          <c:h val="0.47725107126906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B37-4EA9-9197-7A8977D4832A}"/>
              </c:ext>
            </c:extLst>
          </c:dPt>
          <c:dLbls>
            <c:dLbl>
              <c:idx val="0"/>
              <c:layout>
                <c:manualLayout>
                  <c:x val="-0.12470247109484053"/>
                  <c:y val="-0.11681604621747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37-4EA9-9197-7A8977D4832A}"/>
                </c:ext>
              </c:extLst>
            </c:dLbl>
            <c:dLbl>
              <c:idx val="1"/>
              <c:layout>
                <c:manualLayout>
                  <c:x val="0.11378564713449477"/>
                  <c:y val="6.8925539970535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37-4EA9-9197-7A8977D4832A}"/>
                </c:ext>
              </c:extLst>
            </c:dLbl>
            <c:dLbl>
              <c:idx val="2"/>
              <c:layout>
                <c:manualLayout>
                  <c:x val="2.8483757209055986E-2"/>
                  <c:y val="0.10299839550382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37-4EA9-9197-7A8977D4832A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 состоянии вывода из эксплуатации - 4</c:v>
                </c:pt>
                <c:pt idx="1">
                  <c:v>в режиме «окончательного останова» - 3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B37-4EA9-9197-7A8977D48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53 организаций топливного цикла </a:t>
            </a:r>
            <a:endParaRPr lang="ru-RU"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под надзором из них:</a:t>
            </a:r>
            <a:endParaRPr lang="ru-RU"/>
          </a:p>
        </c:rich>
      </c:tx>
      <c:layout>
        <c:manualLayout>
          <c:xMode val="edge"/>
          <c:yMode val="edge"/>
          <c:x val="6.2289999999999998E-2"/>
          <c:y val="1.9359999999999999E-2"/>
        </c:manualLayout>
      </c:layout>
      <c:overlay val="0"/>
    </c:title>
    <c:autoTitleDeleted val="0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2242"/>
          <c:w val="0.56784400000000002"/>
          <c:h val="0.826632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7"/>
          <c:dPt>
            <c:idx val="0"/>
            <c:bubble3D val="0"/>
            <c:explosion val="3"/>
          </c:dPt>
          <c:dPt>
            <c:idx val="1"/>
            <c:bubble3D val="0"/>
            <c:explosion val="18"/>
          </c:dPt>
          <c:dLbls>
            <c:dLbl>
              <c:idx val="0"/>
              <c:layout>
                <c:manualLayout>
                  <c:x val="-8.7841000000000002E-2"/>
                  <c:y val="8.3410999999999999E-2"/>
                </c:manualLayout>
              </c:layout>
              <c:tx>
                <c:rich>
                  <a:bodyPr/>
                  <a:lstStyle/>
                  <a:p>
                    <a:endParaRPr lang="ru-RU"/>
                  </a:p>
                  <a:p>
                    <a:r>
                      <a:rPr lang="ru-RU"/>
                      <a:t>15</a:t>
                    </a:r>
                  </a:p>
                  <a:p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2026"/>
                  <c:y val="-0.112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589999999999999E-3"/>
                  <c:y val="1.0939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2"/>
                <c:pt idx="0">
                  <c:v>эксплуатирующие организации  </c:v>
                </c:pt>
                <c:pt idx="1">
                  <c:v>оказывают услуги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9039999999999998E-2"/>
          <c:y val="0.87762600000000002"/>
          <c:w val="0.47631099999999998"/>
          <c:h val="0.122374"/>
        </c:manualLayout>
      </c:layout>
      <c:overlay val="0"/>
      <c:txPr>
        <a:bodyPr/>
        <a:lstStyle/>
        <a:p>
          <a:pPr>
            <a:defRPr>
              <a:latin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000">
                <a:latin typeface="Times New Roman"/>
                <a:ea typeface="Times New Roman"/>
                <a:cs typeface="Times New Roman"/>
              </a:rPr>
              <a:t>О предоставлении государственных услуг в 2023 году</a:t>
            </a:r>
            <a:endParaRPr lang="ru-RU" sz="3000"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0.11330999999999999"/>
          <c:y val="5.3699999999999998E-3"/>
        </c:manualLayout>
      </c:layout>
      <c:overlay val="0"/>
    </c:title>
    <c:autoTitleDeleted val="0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377"/>
          <c:w val="0.53169"/>
          <c:h val="0.775059999999999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9"/>
          </c:dPt>
          <c:dPt>
            <c:idx val="1"/>
            <c:bubble3D val="0"/>
          </c:dPt>
          <c:dPt>
            <c:idx val="2"/>
            <c:bubble3D val="0"/>
            <c:explosion val="4"/>
          </c:dPt>
          <c:dPt>
            <c:idx val="4"/>
            <c:bubble3D val="0"/>
            <c:explosion val="7"/>
          </c:dPt>
          <c:dPt>
            <c:idx val="5"/>
            <c:bubble3D val="0"/>
            <c:explosion val="13"/>
          </c:dPt>
          <c:dLbls>
            <c:dLbl>
              <c:idx val="0"/>
              <c:layout>
                <c:manualLayout>
                  <c:x val="-9.3219999999999997E-2"/>
                  <c:y val="7.141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599999999999998E-2"/>
                  <c:y val="-0.12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269999999999998E-2"/>
                  <c:y val="-0.134089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459999999999999E-2"/>
                  <c:y val="-3.393999999999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08"/>
                  <c:y val="-0.189019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4000000000000003E-3"/>
                  <c:y val="5.911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780000000000001E-2"/>
                  <c:y val="9.009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выдано лицензий-475</c:v>
                </c:pt>
                <c:pt idx="1">
                  <c:v>переоформлено ранее выданных лицензий - 112</c:v>
                </c:pt>
                <c:pt idx="2">
                  <c:v>внесено изменений в условия действия ранее выданных лицензий - 35</c:v>
                </c:pt>
                <c:pt idx="3">
                  <c:v>выдано разрешений на выбросы и сбросы РВ в окружающую среду - 2</c:v>
                </c:pt>
                <c:pt idx="4">
                  <c:v>выдано индивидуальных разрешений на право ведения работ в ОИАЭ - 932</c:v>
                </c:pt>
                <c:pt idx="5">
                  <c:v>зарегистрировано организаций, эксплуатирующих РИ 4, 5 категории РО - 59</c:v>
                </c:pt>
              </c:strCache>
            </c:strRef>
          </c:cat>
          <c:val>
            <c:numRef>
              <c:f>'Лист1'!$B$2:$B$7</c:f>
              <c:numCache>
                <c:formatCode>General</c:formatCode>
                <c:ptCount val="6"/>
                <c:pt idx="0">
                  <c:v>475</c:v>
                </c:pt>
                <c:pt idx="1">
                  <c:v>112</c:v>
                </c:pt>
                <c:pt idx="2">
                  <c:v>35</c:v>
                </c:pt>
                <c:pt idx="3">
                  <c:v>2</c:v>
                </c:pt>
                <c:pt idx="4">
                  <c:v>932</c:v>
                </c:pt>
                <c:pt idx="5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841000000000005"/>
          <c:y val="0.17302999999999999"/>
          <c:w val="0.46517999999999998"/>
          <c:h val="0.82874999999999999"/>
        </c:manualLayout>
      </c:layout>
      <c:overlay val="0"/>
      <c:txPr>
        <a:bodyPr/>
        <a:lstStyle/>
        <a:p>
          <a:pPr>
            <a:defRPr sz="1600"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89"/>
          <c:y val="0.182453"/>
          <c:w val="0.80830599999999997"/>
          <c:h val="0.652873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bubble3D val="0"/>
            <c:explosion val="6"/>
          </c:dPt>
          <c:dLbls>
            <c:dLbl>
              <c:idx val="0"/>
              <c:layout>
                <c:manualLayout>
                  <c:x val="-0.120799"/>
                  <c:y val="-0.2098329999999999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108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929999999999999E-3"/>
                  <c:y val="7.6914999999999997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chemeClr val="tx1"/>
                        </a:solidFill>
                      </a:rPr>
                      <a:t>3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5068000000000001E-2"/>
                  <c:y val="-0.163503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государственные гражданские служащие</c:v>
                </c:pt>
                <c:pt idx="1">
                  <c:v>работники госоргана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108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083000000000004E-2"/>
          <c:y val="0.216446"/>
          <c:w val="0.78554900000000005"/>
          <c:h val="0.6348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explosion val="5"/>
          </c:dPt>
          <c:dPt>
            <c:idx val="1"/>
            <c:bubble3D val="0"/>
            <c:explosion val="4"/>
          </c:dPt>
          <c:dPt>
            <c:idx val="2"/>
            <c:bubble3D val="0"/>
            <c:explosion val="5"/>
          </c:dPt>
          <c:dPt>
            <c:idx val="3"/>
            <c:bubble3D val="0"/>
            <c:explosion val="4"/>
          </c:dPt>
          <c:dPt>
            <c:idx val="4"/>
            <c:bubble3D val="0"/>
            <c:explosion val="11"/>
          </c:dPt>
          <c:dLbls>
            <c:dLbl>
              <c:idx val="0"/>
              <c:layout>
                <c:manualLayout>
                  <c:x val="-0.105379"/>
                  <c:y val="8.782700000000000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9,90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0033899999999999"/>
                  <c:y val="1.67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22,60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415999999999999E-2"/>
                  <c:y val="-0.2024749999999999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27,90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8850700000000001"/>
                  <c:y val="3.7079999999999999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26,10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7996"/>
                  <c:y val="0.11292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13,50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 30 лет</c:v>
                </c:pt>
                <c:pt idx="1">
                  <c:v>от 31 до  40 лет </c:v>
                </c:pt>
                <c:pt idx="2">
                  <c:v>от 41 до 50 лет</c:v>
                </c:pt>
                <c:pt idx="3">
                  <c:v>от 51 до 60 лет </c:v>
                </c:pt>
                <c:pt idx="4">
                  <c:v>свыше 60 лет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9.9000000000000005E-2</c:v>
                </c:pt>
                <c:pt idx="1">
                  <c:v>0.22600000000000001</c:v>
                </c:pt>
                <c:pt idx="2">
                  <c:v>0.27900000000000003</c:v>
                </c:pt>
                <c:pt idx="3">
                  <c:v>0.26100000000000001</c:v>
                </c:pt>
                <c:pt idx="4">
                  <c:v>0.13500000000000001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3173999999999999E-2"/>
          <c:y val="0.79441899999999999"/>
          <c:w val="0.878992"/>
          <c:h val="0.192844999999999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928999999999998E-2"/>
          <c:y val="0.150952"/>
          <c:w val="0.90278400000000003"/>
          <c:h val="0.84244399999999997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4075000000000001E-2"/>
                  <c:y val="0.10640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523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lang="ru-RU" sz="2800" b="1" i="0" u="none" strike="noStrike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000" b="1" i="0" u="none" strike="noStrike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Количество организаций, получивших лицензии </a:t>
            </a:r>
            <a:br>
              <a:rPr lang="ru-RU" sz="3000" b="1" i="0" u="none" strike="noStrike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000" b="1" i="0" u="none" strike="noStrike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2022-2023 г.г.</a:t>
            </a:r>
            <a:endParaRPr lang="ru-RU" sz="3000" b="1" i="0" u="none" strike="noStrike">
              <a:solidFill>
                <a:prstClr val="black"/>
              </a:solidFill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0.1364726818217433"/>
          <c:y val="3.666992948413907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42066625687388"/>
          <c:y val="0.29030141670449239"/>
          <c:w val="0.70377808778705198"/>
          <c:h val="0.566194431835890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1"/>
            <c:bubble3D val="0"/>
            <c:explosion val="4"/>
          </c:dPt>
          <c:dLbls>
            <c:dLbl>
              <c:idx val="0"/>
              <c:layout>
                <c:manualLayout>
                  <c:x val="-0.22030558478192355"/>
                  <c:y val="-7.2728863446347519E-2"/>
                </c:manualLayout>
              </c:layout>
              <c:tx>
                <c:rich>
                  <a:bodyPr/>
                  <a:lstStyle/>
                  <a:p>
                    <a:r>
                      <a:rPr lang="ru-RU" sz="3000" b="1"/>
                      <a:t>2 9 5</a:t>
                    </a:r>
                    <a:endParaRPr lang="ru-RU" sz="30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401512015240574"/>
                  <c:y val="2.4737714740772403E-2"/>
                </c:manualLayout>
              </c:layout>
              <c:tx>
                <c:rich>
                  <a:bodyPr/>
                  <a:lstStyle/>
                  <a:p>
                    <a:pPr>
                      <a:defRPr sz="3000">
                        <a:latin typeface="Times New Roman"/>
                        <a:cs typeface="Times New Roman"/>
                      </a:defRPr>
                    </a:pPr>
                    <a:r>
                      <a:rPr lang="ru-RU" sz="3000" b="1"/>
                      <a:t>2 8 4</a:t>
                    </a:r>
                    <a:endParaRPr lang="ru-RU" sz="30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295</c:v>
                </c:pt>
                <c:pt idx="1">
                  <c:v>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3120838644254833"/>
          <c:y val="0.83386002996114494"/>
          <c:w val="0.34795300000000001"/>
          <c:h val="5.8477000000000001E-2"/>
        </c:manualLayout>
      </c:layout>
      <c:overlay val="0"/>
      <c:txPr>
        <a:bodyPr/>
        <a:lstStyle/>
        <a:p>
          <a:pPr>
            <a:defRPr>
              <a:latin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>
                <a:latin typeface="Times New Roman"/>
                <a:cs typeface="Times New Roman"/>
              </a:defRPr>
            </a:pPr>
            <a:r>
              <a:rPr lang="ru-RU" sz="3000">
                <a:latin typeface="Times New Roman"/>
                <a:ea typeface="Times New Roman"/>
                <a:cs typeface="Times New Roman"/>
              </a:rPr>
              <a:t>Количество выданных Управлением лицензий </a:t>
            </a:r>
            <a:br>
              <a:rPr lang="ru-RU" sz="3000">
                <a:latin typeface="Times New Roman"/>
                <a:ea typeface="Times New Roman"/>
                <a:cs typeface="Times New Roman"/>
              </a:rPr>
            </a:br>
            <a:r>
              <a:rPr lang="ru-RU" sz="3000">
                <a:latin typeface="Times New Roman"/>
                <a:ea typeface="Times New Roman"/>
                <a:cs typeface="Times New Roman"/>
              </a:rPr>
              <a:t>в 2022-2023 г.г.</a:t>
            </a:r>
            <a:endParaRPr lang="ru-RU" sz="3000"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0.15936246164900777"/>
          <c:y val="4.7723878021331746E-2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1231777459639"/>
          <c:y val="0.13647206329622744"/>
          <c:w val="0.78025377102116333"/>
          <c:h val="0.795918988085058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34"/>
          <c:dPt>
            <c:idx val="0"/>
            <c:bubble3D val="0"/>
            <c:explosion val="14"/>
          </c:dPt>
          <c:dPt>
            <c:idx val="1"/>
            <c:bubble3D val="0"/>
            <c:explosion val="3"/>
          </c:dPt>
          <c:dLbls>
            <c:dLbl>
              <c:idx val="0"/>
              <c:layout>
                <c:manualLayout>
                  <c:x val="-2.911E-2"/>
                  <c:y val="7.6E-3"/>
                </c:manualLayout>
              </c:layout>
              <c:tx>
                <c:rich>
                  <a:bodyPr/>
                  <a:lstStyle/>
                  <a:p>
                    <a:r>
                      <a:rPr lang="ru-RU" sz="3000" b="1">
                        <a:latin typeface="Times New Roman"/>
                        <a:cs typeface="Times New Roman"/>
                      </a:rPr>
                      <a:t>5 4 5</a:t>
                    </a:r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2.631E-2"/>
                  <c:y val="1.9269999999999999E-2"/>
                </c:manualLayout>
              </c:layout>
              <c:tx>
                <c:rich>
                  <a:bodyPr/>
                  <a:lstStyle/>
                  <a:p>
                    <a:r>
                      <a:rPr lang="ru-RU" sz="2800" b="1">
                        <a:latin typeface="Times New Roman"/>
                        <a:cs typeface="Times New Roman"/>
                      </a:rPr>
                      <a:t>4 6 8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>
                    <a:latin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545</c:v>
                </c:pt>
                <c:pt idx="1">
                  <c:v>540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4069999999999999E-2"/>
                  <c:y val="0.1063999999999999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523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eparator> </c:separator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2000"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strike="noStrike"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41177458981827031"/>
          <c:y val="0.79142213069444867"/>
          <c:w val="0.20008565648245411"/>
          <c:h val="6.458936989538842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59999999999995E-2"/>
          <c:y val="3.5860000000000003E-2"/>
          <c:w val="0.54747000000000001"/>
          <c:h val="0.958749999999999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проверок: 881</c:v>
                </c:pt>
              </c:strCache>
            </c:strRef>
          </c:tx>
          <c:explosion val="27"/>
          <c:dPt>
            <c:idx val="0"/>
            <c:bubble3D val="0"/>
            <c:explosion val="3"/>
          </c:dPt>
          <c:dPt>
            <c:idx val="1"/>
            <c:bubble3D val="0"/>
            <c:explosion val="18"/>
          </c:dPt>
          <c:dPt>
            <c:idx val="2"/>
            <c:bubble3D val="0"/>
            <c:explosion val="11"/>
          </c:dPt>
          <c:dLbls>
            <c:dLbl>
              <c:idx val="0"/>
              <c:layout>
                <c:manualLayout>
                  <c:x val="-0.10577745756828875"/>
                  <c:y val="8.399288465955948E-2"/>
                </c:manualLayout>
              </c:layout>
              <c:tx>
                <c:rich>
                  <a:bodyPr/>
                  <a:lstStyle/>
                  <a:p>
                    <a:r>
                      <a:rPr lang="ru-RU" sz="3000" b="1">
                        <a:latin typeface="Times New Roman"/>
                        <a:cs typeface="Times New Roman"/>
                      </a:rPr>
                      <a:t>2 0 6</a:t>
                    </a:r>
                    <a:endParaRPr lang="ru-RU" sz="2800" b="1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5.4342153815158535E-2"/>
                  <c:y val="-0.31004945340478174"/>
                </c:manualLayout>
              </c:layout>
              <c:tx>
                <c:rich>
                  <a:bodyPr/>
                  <a:lstStyle/>
                  <a:p>
                    <a:r>
                      <a:rPr lang="ru-RU" sz="3000" b="1">
                        <a:latin typeface="Times New Roman"/>
                        <a:cs typeface="Times New Roman"/>
                      </a:rPr>
                      <a:t>3 7 0</a:t>
                    </a:r>
                    <a:endParaRPr lang="ru-RU" sz="280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8.7965610084847004E-2"/>
                  <c:y val="0.1396282003969076"/>
                </c:manualLayout>
              </c:layout>
              <c:tx>
                <c:rich>
                  <a:bodyPr/>
                  <a:lstStyle/>
                  <a:p>
                    <a:r>
                      <a:rPr lang="ru-RU" sz="3000" b="1">
                        <a:latin typeface="Times New Roman"/>
                        <a:cs typeface="Times New Roman"/>
                      </a:rPr>
                      <a:t>2 0 4</a:t>
                    </a:r>
                    <a:endParaRPr lang="ru-RU" sz="280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3000">
                    <a:latin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в режиме постоянного государственного контроля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206</c:v>
                </c:pt>
                <c:pt idx="1">
                  <c:v>370</c:v>
                </c:pt>
                <c:pt idx="2">
                  <c:v>204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780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в режиме постоянного государственного контроля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eparator> </c:separator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latin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>
                <a:latin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656995415480932"/>
          <c:y val="0.11038992216243083"/>
          <c:w val="0.35972999999999999"/>
          <c:h val="0.84694999999999998"/>
        </c:manualLayout>
      </c:layout>
      <c:overlay val="1"/>
      <c:txPr>
        <a:bodyPr/>
        <a:lstStyle/>
        <a:p>
          <a:pPr>
            <a:defRPr>
              <a:latin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786900000000001"/>
          <c:w val="0.87648199999999998"/>
          <c:h val="0.701382999999999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64189786569012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242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      Внеплановые</c:v>
                </c:pt>
                <c:pt idx="2">
                  <c:v>        Постоянный надзор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242</c:v>
                </c:pt>
                <c:pt idx="1">
                  <c:v>387</c:v>
                </c:pt>
                <c:pt idx="2">
                  <c:v>248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099999999999999E-3"/>
                  <c:y val="-1.410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375000000000001E-2"/>
                  <c:y val="-1.410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099999999999999E-3"/>
                  <c:y val="-1.0581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      Внеплановые</c:v>
                </c:pt>
                <c:pt idx="2">
                  <c:v>        Постоянный надзор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228</c:v>
                </c:pt>
                <c:pt idx="1">
                  <c:v>339</c:v>
                </c:pt>
                <c:pt idx="2">
                  <c:v>179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929999999999999E-3"/>
                  <c:y val="-2.1163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375000000000001E-2"/>
                  <c:y val="-1.0581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75000000000001E-2"/>
                  <c:y val="-1.410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      Внеплановые</c:v>
                </c:pt>
                <c:pt idx="2">
                  <c:v>        Постоянный надзор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206</c:v>
                </c:pt>
                <c:pt idx="1">
                  <c:v>370</c:v>
                </c:pt>
                <c:pt idx="2">
                  <c:v>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057088"/>
        <c:axId val="55303488"/>
        <c:axId val="0"/>
      </c:bar3DChart>
      <c:catAx>
        <c:axId val="6005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5303488"/>
        <c:crosses val="autoZero"/>
        <c:auto val="0"/>
        <c:lblAlgn val="ctr"/>
        <c:lblOffset val="100"/>
        <c:noMultiLvlLbl val="0"/>
      </c:catAx>
      <c:valAx>
        <c:axId val="553034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005708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37653100761291"/>
          <c:y val="3.3480652971874351E-2"/>
          <c:w val="0.40761895171000606"/>
          <c:h val="0.850935378579935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8E7-4BE7-A3F4-FE76FD35D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54791170976045E-3"/>
          <c:y val="0.16060478340207718"/>
          <c:w val="0.56784400000000002"/>
          <c:h val="0.826632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7"/>
          <c:dPt>
            <c:idx val="0"/>
            <c:bubble3D val="0"/>
            <c:explosion val="3"/>
          </c:dPt>
          <c:dPt>
            <c:idx val="1"/>
            <c:bubble3D val="0"/>
            <c:explosion val="18"/>
          </c:dPt>
          <c:dLbls>
            <c:dLbl>
              <c:idx val="0"/>
              <c:layout>
                <c:manualLayout>
                  <c:x val="-0.115727"/>
                  <c:y val="-0.25397700000000001"/>
                </c:manualLayout>
              </c:layout>
              <c:tx>
                <c:rich>
                  <a:bodyPr/>
                  <a:lstStyle/>
                  <a:p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7 8 0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83144894046267E-2"/>
                  <c:y val="0.124607453570497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589999999999999E-3"/>
                  <c:y val="1.0939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Общее количество проведенных в 2023 году проверок</c:v>
                </c:pt>
                <c:pt idx="1">
                  <c:v>Количество проверок, при проведении которых выявлены нарушения</c:v>
                </c:pt>
                <c:pt idx="2">
                  <c:v>щщщщщщщщщщщщщщщщщщщщщ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780</c:v>
                </c:pt>
                <c:pt idx="1">
                  <c:v>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latin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54739241482465173"/>
          <c:y val="0.15825194111011764"/>
          <c:w val="0.421933"/>
          <c:h val="0.83916900000000005"/>
        </c:manualLayout>
      </c:layout>
      <c:overlay val="0"/>
      <c:txPr>
        <a:bodyPr/>
        <a:lstStyle/>
        <a:p>
          <a:pPr>
            <a:defRPr>
              <a:latin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Ядерных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4914056918963942"/>
          <c:y val="8.0769626991324561E-2"/>
        </c:manualLayout>
      </c:layout>
      <c:overlay val="0"/>
    </c:title>
    <c:autoTitleDeleted val="0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10630737987465"/>
          <c:y val="0.34934600620470802"/>
          <c:w val="0.700257712260693"/>
          <c:h val="0.569151758648001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 надзором 50 ядерных установок</c:v>
                </c:pt>
              </c:strCache>
            </c:strRef>
          </c:tx>
          <c:explosion val="7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312-4BF6-8F14-82F3957B203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312-4BF6-8F14-82F3957B203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312-4BF6-8F14-82F3957B2037}"/>
              </c:ext>
            </c:extLst>
          </c:dPt>
          <c:dLbls>
            <c:dLbl>
              <c:idx val="0"/>
              <c:layout>
                <c:manualLayout>
                  <c:x val="-3.6571822523638248E-2"/>
                  <c:y val="6.1522872472476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12-4BF6-8F14-82F3957B2037}"/>
                </c:ext>
              </c:extLst>
            </c:dLbl>
            <c:dLbl>
              <c:idx val="1"/>
              <c:layout>
                <c:manualLayout>
                  <c:x val="-0.19609645278121793"/>
                  <c:y val="-6.750938559203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12-4BF6-8F14-82F3957B2037}"/>
                </c:ext>
              </c:extLst>
            </c:dLbl>
            <c:dLbl>
              <c:idx val="2"/>
              <c:layout>
                <c:manualLayout>
                  <c:x val="0.10904569924920937"/>
                  <c:y val="-0.10200262501744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12-4BF6-8F14-82F3957B2037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Энергоблоки Билибинской АЭС - 4</c:v>
                </c:pt>
                <c:pt idx="1">
                  <c:v>исследовательские реакторы - 18</c:v>
                </c:pt>
                <c:pt idx="2">
                  <c:v>критические стенды - 18</c:v>
                </c:pt>
                <c:pt idx="3">
                  <c:v>подкритические стенды - 6</c:v>
                </c:pt>
                <c:pt idx="4">
                  <c:v>ядерные установки ПТЦ - 4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18</c:v>
                </c:pt>
                <c:pt idx="2">
                  <c:v>18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12-4BF6-8F14-82F3957B2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1879817725799457"/>
          <c:y val="0.17388381962775129"/>
          <c:w val="0.87610509388228763"/>
          <c:h val="0.23535383217565031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A130A-F21B-47B6-9C90-2ED5A7DBD6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5B86233F-885B-4751-87C9-ACAA95FA2E9E}">
      <dgm:prSet phldrT="[Текст]" custT="1"/>
      <dgm:spPr bwMode="auto"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defRPr/>
          </a:pPr>
          <a:r>
            <a:rPr lang="ru-RU" sz="1500">
              <a:solidFill>
                <a:schemeClr val="tx1"/>
              </a:solidFill>
              <a:latin typeface="Times New Roman"/>
              <a:cs typeface="Times New Roman"/>
            </a:rPr>
            <a:t>Общее количество строящихся (реконструируемых) объектов капитального строительства, подлежащих надзору: </a:t>
          </a:r>
          <a:r>
            <a:rPr lang="ru-RU" sz="1500" b="1">
              <a:solidFill>
                <a:schemeClr val="tx1"/>
              </a:solidFill>
              <a:latin typeface="Times New Roman"/>
              <a:cs typeface="Times New Roman"/>
            </a:rPr>
            <a:t>14</a:t>
          </a:r>
        </a:p>
      </dgm:t>
    </dgm:pt>
    <dgm:pt modelId="{8A9FB3B7-D19A-447D-980E-320E708D42D4}" type="parTrans" cxnId="{EAD10421-ACBF-4BBA-9FD0-620CFB2555A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3A50BA1-5D4C-43C0-9174-E8833B30B1CE}" type="sibTrans" cxnId="{EAD10421-ACBF-4BBA-9FD0-620CFB2555A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162DB87-B32B-440F-8769-6E097F572C1A}">
      <dgm:prSet phldrT="[Текст]" custT="1"/>
      <dgm:spPr bwMode="auto"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defRPr/>
          </a:pPr>
          <a:r>
            <a:rPr lang="ru-RU" sz="1500">
              <a:solidFill>
                <a:schemeClr val="tx1"/>
              </a:solidFill>
              <a:latin typeface="Times New Roman"/>
              <a:cs typeface="Times New Roman"/>
            </a:rPr>
            <a:t>Количество объектов капитального строительства, в отношении которых были проведены проверки: </a:t>
          </a:r>
          <a:r>
            <a:rPr lang="ru-RU" sz="1500" b="1">
              <a:solidFill>
                <a:schemeClr val="tx1"/>
              </a:solidFill>
              <a:latin typeface="Times New Roman"/>
              <a:cs typeface="Times New Roman"/>
            </a:rPr>
            <a:t>12</a:t>
          </a:r>
        </a:p>
      </dgm:t>
    </dgm:pt>
    <dgm:pt modelId="{3FA7001F-D45D-4F7B-900B-93B5A5CDF01D}" type="parTrans" cxnId="{48E24489-F926-4B05-93A0-976909407DB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D4538C9-062F-4699-9698-498E429A8CBD}" type="sibTrans" cxnId="{48E24489-F926-4B05-93A0-976909407DB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D72F6DB-C244-4E29-849E-56C09254BB69}">
      <dgm:prSet phldrT="[Текст]" custT="1"/>
      <dgm:spPr bwMode="auto"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defRPr/>
          </a:pPr>
          <a:r>
            <a:rPr lang="ru-RU" sz="1500">
              <a:solidFill>
                <a:schemeClr val="tx1"/>
              </a:solidFill>
              <a:latin typeface="Times New Roman"/>
              <a:cs typeface="Times New Roman"/>
            </a:rPr>
            <a:t>Общее количество юр. лиц, в отношении которых проводились проверки: </a:t>
          </a:r>
          <a:r>
            <a:rPr lang="ru-RU" sz="1500" b="1">
              <a:solidFill>
                <a:schemeClr val="tx1"/>
              </a:solidFill>
              <a:latin typeface="Times New Roman"/>
              <a:cs typeface="Times New Roman"/>
            </a:rPr>
            <a:t>16</a:t>
          </a:r>
        </a:p>
      </dgm:t>
    </dgm:pt>
    <dgm:pt modelId="{22329311-5995-4B78-905F-09072CE58338}" type="parTrans" cxnId="{01EE76B9-B1E2-4DAF-A1AE-766B55021DC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F795B51-632B-4AFF-92A8-55EAEF0CAEFA}" type="sibTrans" cxnId="{01EE76B9-B1E2-4DAF-A1AE-766B55021DC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BDE641B-5644-4AD8-AB2E-D118927FB7A6}">
      <dgm:prSet phldrT="[Текст]" custT="1"/>
      <dgm:spPr bwMode="auto">
        <a:solidFill>
          <a:srgbClr val="0070C0"/>
        </a:solidFill>
      </dgm:spPr>
      <dgm:t>
        <a:bodyPr/>
        <a:lstStyle/>
        <a:p>
          <a:pPr>
            <a:defRPr/>
          </a:pPr>
          <a:r>
            <a:rPr lang="ru-RU" sz="1300"/>
            <a:t> </a:t>
          </a:r>
          <a:r>
            <a:rPr lang="ru-RU" sz="1500">
              <a:solidFill>
                <a:schemeClr val="tx1"/>
              </a:solidFill>
              <a:latin typeface="Times New Roman"/>
              <a:cs typeface="Times New Roman"/>
            </a:rPr>
            <a:t>Количество юр. лиц, в отношении которых в ходе проведения проверок, выявлены нарушения: </a:t>
          </a:r>
          <a:r>
            <a:rPr lang="ru-RU" sz="1500" b="1">
              <a:solidFill>
                <a:schemeClr val="tx1"/>
              </a:solidFill>
              <a:latin typeface="Times New Roman"/>
              <a:cs typeface="Times New Roman"/>
            </a:rPr>
            <a:t>9</a:t>
          </a:r>
        </a:p>
      </dgm:t>
    </dgm:pt>
    <dgm:pt modelId="{1F4F8983-6ABA-437D-8E29-B98A3189ED87}" type="parTrans" cxnId="{1F4B9758-5B0F-46B5-8437-97BA31880D2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D6EF22F-3F27-42C5-AFCD-336AEED25A1E}" type="sibTrans" cxnId="{1F4B9758-5B0F-46B5-8437-97BA31880D2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5E60696-60CC-4561-BC14-3E99F88ADD33}" type="pres">
      <dgm:prSet presAssocID="{CBDA130A-F21B-47B6-9C90-2ED5A7DBD6D7}" presName="diagram" presStyleCnt="0">
        <dgm:presLayoutVars>
          <dgm:dir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1C373F03-A71C-474B-957E-FD01C837CBAD}" type="pres">
      <dgm:prSet presAssocID="{5B86233F-885B-4751-87C9-ACAA95FA2E9E}" presName="node" presStyleLbl="node1" presStyleIdx="0" presStyleCnt="4" custScaleX="122313" custScaleY="262999" custLinFactNeighborX="-20974" custLinFactNeighborY="-509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81F145E0-3AC2-4A5C-9F74-353B4F89E1B5}" type="pres">
      <dgm:prSet presAssocID="{63A50BA1-5D4C-43C0-9174-E8833B30B1CE}" presName="sibTrans" presStyleCnt="0"/>
      <dgm:spPr bwMode="auto"/>
    </dgm:pt>
    <dgm:pt modelId="{1165836C-595D-4BAA-BE6B-9DCB4FD2F755}" type="pres">
      <dgm:prSet presAssocID="{9162DB87-B32B-440F-8769-6E097F572C1A}" presName="node" presStyleLbl="node1" presStyleIdx="1" presStyleCnt="4" custScaleX="117868" custScaleY="263509" custLinFactNeighborX="-1070" custLinFactNeighborY="-4707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96A31C7E-2997-452A-A82A-D900A8D04A37}" type="pres">
      <dgm:prSet presAssocID="{DD4538C9-062F-4699-9698-498E429A8CBD}" presName="sibTrans" presStyleCnt="0"/>
      <dgm:spPr bwMode="auto"/>
    </dgm:pt>
    <dgm:pt modelId="{9825C7AB-676C-44D4-AF0D-95B2C1824A35}" type="pres">
      <dgm:prSet presAssocID="{AD72F6DB-C244-4E29-849E-56C09254BB69}" presName="node" presStyleLbl="node1" presStyleIdx="2" presStyleCnt="4" custScaleX="122305" custScaleY="256872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F2AAF4E4-4B07-4127-8A66-4076D6866095}" type="pres">
      <dgm:prSet presAssocID="{0F795B51-632B-4AFF-92A8-55EAEF0CAEFA}" presName="sibTrans" presStyleCnt="0"/>
      <dgm:spPr bwMode="auto"/>
    </dgm:pt>
    <dgm:pt modelId="{10090F6E-D7A8-4553-AF17-86389FA53D08}" type="pres">
      <dgm:prSet presAssocID="{BBDE641B-5644-4AD8-AB2E-D118927FB7A6}" presName="node" presStyleLbl="node1" presStyleIdx="3" presStyleCnt="4" custScaleX="118988" custScaleY="252007" custLinFactNeighborX="23116" custLinFactNeighborY="-702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4EF4BEFC-6018-4553-9C70-BFE3B9FC20FD}" type="presOf" srcId="{BBDE641B-5644-4AD8-AB2E-D118927FB7A6}" destId="{10090F6E-D7A8-4553-AF17-86389FA53D08}" srcOrd="0" destOrd="0" presId="urn:microsoft.com/office/officeart/2005/8/layout/default"/>
    <dgm:cxn modelId="{1F4B9758-5B0F-46B5-8437-97BA31880D29}" srcId="{CBDA130A-F21B-47B6-9C90-2ED5A7DBD6D7}" destId="{BBDE641B-5644-4AD8-AB2E-D118927FB7A6}" srcOrd="3" destOrd="0" parTransId="{1F4F8983-6ABA-437D-8E29-B98A3189ED87}" sibTransId="{8D6EF22F-3F27-42C5-AFCD-336AEED25A1E}"/>
    <dgm:cxn modelId="{74013408-E3BD-45D1-BCA2-BC7DCF93B1E6}" type="presOf" srcId="{9162DB87-B32B-440F-8769-6E097F572C1A}" destId="{1165836C-595D-4BAA-BE6B-9DCB4FD2F755}" srcOrd="0" destOrd="0" presId="urn:microsoft.com/office/officeart/2005/8/layout/default"/>
    <dgm:cxn modelId="{EAD10421-ACBF-4BBA-9FD0-620CFB2555AC}" srcId="{CBDA130A-F21B-47B6-9C90-2ED5A7DBD6D7}" destId="{5B86233F-885B-4751-87C9-ACAA95FA2E9E}" srcOrd="0" destOrd="0" parTransId="{8A9FB3B7-D19A-447D-980E-320E708D42D4}" sibTransId="{63A50BA1-5D4C-43C0-9174-E8833B30B1CE}"/>
    <dgm:cxn modelId="{86527C9C-8C9F-45BA-9707-1644FEA84DEE}" type="presOf" srcId="{CBDA130A-F21B-47B6-9C90-2ED5A7DBD6D7}" destId="{F5E60696-60CC-4561-BC14-3E99F88ADD33}" srcOrd="0" destOrd="0" presId="urn:microsoft.com/office/officeart/2005/8/layout/default"/>
    <dgm:cxn modelId="{48E24489-F926-4B05-93A0-976909407DBD}" srcId="{CBDA130A-F21B-47B6-9C90-2ED5A7DBD6D7}" destId="{9162DB87-B32B-440F-8769-6E097F572C1A}" srcOrd="1" destOrd="0" parTransId="{3FA7001F-D45D-4F7B-900B-93B5A5CDF01D}" sibTransId="{DD4538C9-062F-4699-9698-498E429A8CBD}"/>
    <dgm:cxn modelId="{78D85700-554A-4B19-B7D8-38B3CD882EC6}" type="presOf" srcId="{5B86233F-885B-4751-87C9-ACAA95FA2E9E}" destId="{1C373F03-A71C-474B-957E-FD01C837CBAD}" srcOrd="0" destOrd="0" presId="urn:microsoft.com/office/officeart/2005/8/layout/default"/>
    <dgm:cxn modelId="{01EE76B9-B1E2-4DAF-A1AE-766B55021DC0}" srcId="{CBDA130A-F21B-47B6-9C90-2ED5A7DBD6D7}" destId="{AD72F6DB-C244-4E29-849E-56C09254BB69}" srcOrd="2" destOrd="0" parTransId="{22329311-5995-4B78-905F-09072CE58338}" sibTransId="{0F795B51-632B-4AFF-92A8-55EAEF0CAEFA}"/>
    <dgm:cxn modelId="{EDEBE64F-56B7-4CF6-8CE2-5770CC7DE49C}" type="presOf" srcId="{AD72F6DB-C244-4E29-849E-56C09254BB69}" destId="{9825C7AB-676C-44D4-AF0D-95B2C1824A35}" srcOrd="0" destOrd="0" presId="urn:microsoft.com/office/officeart/2005/8/layout/default"/>
    <dgm:cxn modelId="{CF580193-8D02-4705-8CAB-81834E58FA45}" type="presParOf" srcId="{F5E60696-60CC-4561-BC14-3E99F88ADD33}" destId="{1C373F03-A71C-474B-957E-FD01C837CBAD}" srcOrd="0" destOrd="0" presId="urn:microsoft.com/office/officeart/2005/8/layout/default"/>
    <dgm:cxn modelId="{D25BEFE6-0332-49E3-A1F0-5BC5893570D6}" type="presParOf" srcId="{F5E60696-60CC-4561-BC14-3E99F88ADD33}" destId="{81F145E0-3AC2-4A5C-9F74-353B4F89E1B5}" srcOrd="1" destOrd="0" presId="urn:microsoft.com/office/officeart/2005/8/layout/default"/>
    <dgm:cxn modelId="{62EF51C0-F709-40AC-B918-96BE25169723}" type="presParOf" srcId="{F5E60696-60CC-4561-BC14-3E99F88ADD33}" destId="{1165836C-595D-4BAA-BE6B-9DCB4FD2F755}" srcOrd="2" destOrd="0" presId="urn:microsoft.com/office/officeart/2005/8/layout/default"/>
    <dgm:cxn modelId="{3D682FE5-DFC2-4FD3-A19C-D5135903BBC6}" type="presParOf" srcId="{F5E60696-60CC-4561-BC14-3E99F88ADD33}" destId="{96A31C7E-2997-452A-A82A-D900A8D04A37}" srcOrd="3" destOrd="0" presId="urn:microsoft.com/office/officeart/2005/8/layout/default"/>
    <dgm:cxn modelId="{F74F65CC-FCA2-42CF-AA4A-4FA6FBA659FC}" type="presParOf" srcId="{F5E60696-60CC-4561-BC14-3E99F88ADD33}" destId="{9825C7AB-676C-44D4-AF0D-95B2C1824A35}" srcOrd="4" destOrd="0" presId="urn:microsoft.com/office/officeart/2005/8/layout/default"/>
    <dgm:cxn modelId="{9586E0E1-7B85-4E8B-8BBF-26D340930BC0}" type="presParOf" srcId="{F5E60696-60CC-4561-BC14-3E99F88ADD33}" destId="{F2AAF4E4-4B07-4127-8A66-4076D6866095}" srcOrd="5" destOrd="0" presId="urn:microsoft.com/office/officeart/2005/8/layout/default"/>
    <dgm:cxn modelId="{86E54E4F-D870-41F2-B032-17B2D63A5D33}" type="presParOf" srcId="{F5E60696-60CC-4561-BC14-3E99F88ADD33}" destId="{10090F6E-D7A8-4553-AF17-86389FA53D0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3EE37-3008-4E83-8319-B27B9C5995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061987D-9C25-4777-B086-5D5307E00A15}">
      <dgm:prSet phldrT="[Текст]" custT="1"/>
      <dgm:spPr bwMode="auto"/>
      <dgm:t>
        <a:bodyPr/>
        <a:lstStyle/>
        <a:p>
          <a:pPr>
            <a:defRPr/>
          </a:pPr>
          <a:r>
            <a:rPr lang="ru-RU" sz="3200" b="1" dirty="0">
              <a:solidFill>
                <a:schemeClr val="tx1"/>
              </a:solidFill>
              <a:latin typeface="Times New Roman"/>
              <a:cs typeface="Times New Roman"/>
            </a:rPr>
            <a:t>Выдача лицензии</a:t>
          </a:r>
        </a:p>
      </dgm:t>
    </dgm:pt>
    <dgm:pt modelId="{BF58738B-6A5E-447D-9431-35959154BC64}" type="parTrans" cxnId="{2E9CCFAE-F60A-4887-82D8-6EF075CF08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99628A2-5830-4957-A20E-9A9499E58171}" type="sibTrans" cxnId="{2E9CCFAE-F60A-4887-82D8-6EF075CF08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B72C5BD-2F40-4EC7-8E1F-E3FFA4374FDB}">
      <dgm:prSet phldrT="[Текст]" custT="1"/>
      <dgm:spPr bwMode="auto"/>
      <dgm:t>
        <a:bodyPr/>
        <a:lstStyle/>
        <a:p>
          <a:pPr>
            <a:defRPr/>
          </a:pPr>
          <a:r>
            <a:rPr lang="ru-RU" sz="3600" b="1">
              <a:latin typeface="Times New Roman"/>
              <a:cs typeface="Times New Roman"/>
            </a:rPr>
            <a:t>9 870 000 руб.</a:t>
          </a:r>
        </a:p>
      </dgm:t>
    </dgm:pt>
    <dgm:pt modelId="{7C046790-08A2-42AE-BE0D-45F2FA7ED645}" type="parTrans" cxnId="{62B9701A-EFA2-4A7D-9FCD-3EE3DEE8CF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9B11428-B48C-4D2B-8A2A-16A94EFEC3E7}" type="sibTrans" cxnId="{62B9701A-EFA2-4A7D-9FCD-3EE3DEE8CF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61F7789-DAA6-4F3F-9538-47CCA5E17E34}">
      <dgm:prSet phldrT="[Текст]" custT="1"/>
      <dgm:spPr bwMode="auto"/>
      <dgm:t>
        <a:bodyPr/>
        <a:lstStyle/>
        <a:p>
          <a:pPr>
            <a:defRPr/>
          </a:pPr>
          <a:r>
            <a:rPr lang="ru-RU" sz="3200" b="1" dirty="0">
              <a:solidFill>
                <a:schemeClr val="tx1"/>
              </a:solidFill>
              <a:latin typeface="Times New Roman"/>
              <a:cs typeface="Times New Roman"/>
            </a:rPr>
            <a:t>Переоформление лицензии</a:t>
          </a:r>
        </a:p>
      </dgm:t>
    </dgm:pt>
    <dgm:pt modelId="{5B8B6CE7-E7CE-4AD2-A514-13B0DC7CC87E}" type="parTrans" cxnId="{90CB0239-65FB-46C2-9377-44F87CEB86A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2FE98AA-403C-4CCB-AE51-0F0B5851C322}" type="sibTrans" cxnId="{90CB0239-65FB-46C2-9377-44F87CEB86A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D6DCC2D-F98F-4A5B-A613-DEDFE62AD4E2}">
      <dgm:prSet phldrT="[Текст]" custT="1"/>
      <dgm:spPr bwMode="auto"/>
      <dgm:t>
        <a:bodyPr/>
        <a:lstStyle/>
        <a:p>
          <a:pPr>
            <a:defRPr/>
          </a:pPr>
          <a:r>
            <a:rPr lang="ru-RU" sz="3600" b="1" dirty="0">
              <a:latin typeface="Times New Roman"/>
              <a:cs typeface="Times New Roman"/>
            </a:rPr>
            <a:t>179 200 руб.</a:t>
          </a:r>
        </a:p>
      </dgm:t>
    </dgm:pt>
    <dgm:pt modelId="{B8953C15-8E1D-4D32-92A0-0D49C758FC26}" type="parTrans" cxnId="{50190E36-517B-48FB-AD3B-21751D46087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1EC9B8F-F5B5-4672-BAF4-AF0DEA0FA42F}" type="sibTrans" cxnId="{50190E36-517B-48FB-AD3B-21751D46087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B233CD6-B683-417E-B3F5-48B3DAE91BEF}" type="pres">
      <dgm:prSet presAssocID="{E8A3EE37-3008-4E83-8319-B27B9C5995D4}" presName="linear" presStyleCnt="0">
        <dgm:presLayoutVars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E563C00A-01B2-4C99-804B-94EFB953FEB0}" type="pres">
      <dgm:prSet presAssocID="{2061987D-9C25-4777-B086-5D5307E00A15}" presName="parentText" presStyleLbl="node1" presStyleIdx="0" presStyleCnt="2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8D868431-0FA6-470C-90F4-4938B14BC2D7}" type="pres">
      <dgm:prSet presAssocID="{2061987D-9C25-4777-B086-5D5307E00A15}" presName="childText" presStyleLbl="revTx" presStyleIdx="0" presStyleCnt="2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CF6C8C6A-E11B-488C-82A6-DB5E9BB73F48}" type="pres">
      <dgm:prSet presAssocID="{B61F7789-DAA6-4F3F-9538-47CCA5E17E34}" presName="parentText" presStyleLbl="node1" presStyleIdx="1" presStyleCnt="2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470AAC2D-4BCD-4416-A373-9194A887CC30}" type="pres">
      <dgm:prSet presAssocID="{B61F7789-DAA6-4F3F-9538-47CCA5E17E34}" presName="childText" presStyleLbl="revTx" presStyleIdx="1" presStyleCnt="2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50190E36-517B-48FB-AD3B-21751D46087A}" srcId="{B61F7789-DAA6-4F3F-9538-47CCA5E17E34}" destId="{DD6DCC2D-F98F-4A5B-A613-DEDFE62AD4E2}" srcOrd="0" destOrd="0" parTransId="{B8953C15-8E1D-4D32-92A0-0D49C758FC26}" sibTransId="{A1EC9B8F-F5B5-4672-BAF4-AF0DEA0FA42F}"/>
    <dgm:cxn modelId="{99422134-CDDD-43F9-9D18-AB2ECC9FEBA5}" type="presOf" srcId="{7B72C5BD-2F40-4EC7-8E1F-E3FFA4374FDB}" destId="{8D868431-0FA6-470C-90F4-4938B14BC2D7}" srcOrd="0" destOrd="0" presId="urn:microsoft.com/office/officeart/2005/8/layout/vList2"/>
    <dgm:cxn modelId="{2E9CCFAE-F60A-4887-82D8-6EF075CF08B3}" srcId="{E8A3EE37-3008-4E83-8319-B27B9C5995D4}" destId="{2061987D-9C25-4777-B086-5D5307E00A15}" srcOrd="0" destOrd="0" parTransId="{BF58738B-6A5E-447D-9431-35959154BC64}" sibTransId="{B99628A2-5830-4957-A20E-9A9499E58171}"/>
    <dgm:cxn modelId="{62B9701A-EFA2-4A7D-9FCD-3EE3DEE8CF43}" srcId="{2061987D-9C25-4777-B086-5D5307E00A15}" destId="{7B72C5BD-2F40-4EC7-8E1F-E3FFA4374FDB}" srcOrd="0" destOrd="0" parTransId="{7C046790-08A2-42AE-BE0D-45F2FA7ED645}" sibTransId="{C9B11428-B48C-4D2B-8A2A-16A94EFEC3E7}"/>
    <dgm:cxn modelId="{8E9C5AE2-AD95-4AAF-8128-37B4C8064F0F}" type="presOf" srcId="{2061987D-9C25-4777-B086-5D5307E00A15}" destId="{E563C00A-01B2-4C99-804B-94EFB953FEB0}" srcOrd="0" destOrd="0" presId="urn:microsoft.com/office/officeart/2005/8/layout/vList2"/>
    <dgm:cxn modelId="{1021DA53-A2E4-4C6F-98C9-6D1EDC05D41C}" type="presOf" srcId="{E8A3EE37-3008-4E83-8319-B27B9C5995D4}" destId="{8B233CD6-B683-417E-B3F5-48B3DAE91BEF}" srcOrd="0" destOrd="0" presId="urn:microsoft.com/office/officeart/2005/8/layout/vList2"/>
    <dgm:cxn modelId="{CFD8CEF6-1BE6-4B0E-AB73-9BD0A59F356D}" type="presOf" srcId="{DD6DCC2D-F98F-4A5B-A613-DEDFE62AD4E2}" destId="{470AAC2D-4BCD-4416-A373-9194A887CC30}" srcOrd="0" destOrd="0" presId="urn:microsoft.com/office/officeart/2005/8/layout/vList2"/>
    <dgm:cxn modelId="{90CB0239-65FB-46C2-9377-44F87CEB86AA}" srcId="{E8A3EE37-3008-4E83-8319-B27B9C5995D4}" destId="{B61F7789-DAA6-4F3F-9538-47CCA5E17E34}" srcOrd="1" destOrd="0" parTransId="{5B8B6CE7-E7CE-4AD2-A514-13B0DC7CC87E}" sibTransId="{92FE98AA-403C-4CCB-AE51-0F0B5851C322}"/>
    <dgm:cxn modelId="{C7689703-A64F-42F6-8900-F9EB4A7EE863}" type="presOf" srcId="{B61F7789-DAA6-4F3F-9538-47CCA5E17E34}" destId="{CF6C8C6A-E11B-488C-82A6-DB5E9BB73F48}" srcOrd="0" destOrd="0" presId="urn:microsoft.com/office/officeart/2005/8/layout/vList2"/>
    <dgm:cxn modelId="{3C8E0EC4-FA2B-4111-9354-615C1813BD9E}" type="presParOf" srcId="{8B233CD6-B683-417E-B3F5-48B3DAE91BEF}" destId="{E563C00A-01B2-4C99-804B-94EFB953FEB0}" srcOrd="0" destOrd="0" presId="urn:microsoft.com/office/officeart/2005/8/layout/vList2"/>
    <dgm:cxn modelId="{50923DC9-83EF-428C-A178-812D39B9CC9C}" type="presParOf" srcId="{8B233CD6-B683-417E-B3F5-48B3DAE91BEF}" destId="{8D868431-0FA6-470C-90F4-4938B14BC2D7}" srcOrd="1" destOrd="0" presId="urn:microsoft.com/office/officeart/2005/8/layout/vList2"/>
    <dgm:cxn modelId="{D0719F22-5E65-4508-880C-56C24FE7A293}" type="presParOf" srcId="{8B233CD6-B683-417E-B3F5-48B3DAE91BEF}" destId="{CF6C8C6A-E11B-488C-82A6-DB5E9BB73F48}" srcOrd="2" destOrd="0" presId="urn:microsoft.com/office/officeart/2005/8/layout/vList2"/>
    <dgm:cxn modelId="{F9941935-1BF4-4CB2-AB2B-0B9E88DF0D91}" type="presParOf" srcId="{8B233CD6-B683-417E-B3F5-48B3DAE91BEF}" destId="{470AAC2D-4BCD-4416-A373-9194A887CC3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73F03-A71C-474B-957E-FD01C837CBAD}">
      <dsp:nvSpPr>
        <dsp:cNvPr id="0" name=""/>
        <dsp:cNvSpPr/>
      </dsp:nvSpPr>
      <dsp:spPr bwMode="auto">
        <a:xfrm>
          <a:off x="0" y="0"/>
          <a:ext cx="1598208" cy="206189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1500" kern="1200">
              <a:solidFill>
                <a:schemeClr val="tx1"/>
              </a:solidFill>
              <a:latin typeface="Times New Roman"/>
              <a:cs typeface="Times New Roman"/>
            </a:rPr>
            <a:t>Общее количество строящихся (реконструируемых) объектов капитального строительства, подлежащих надзору: </a:t>
          </a:r>
          <a:r>
            <a:rPr lang="ru-RU" sz="1500" b="1" kern="1200">
              <a:solidFill>
                <a:schemeClr val="tx1"/>
              </a:solidFill>
              <a:latin typeface="Times New Roman"/>
              <a:cs typeface="Times New Roman"/>
            </a:rPr>
            <a:t>14</a:t>
          </a:r>
        </a:p>
      </dsp:txBody>
      <dsp:txXfrm>
        <a:off x="0" y="0"/>
        <a:ext cx="1598208" cy="2061892"/>
      </dsp:txXfrm>
    </dsp:sp>
    <dsp:sp modelId="{1165836C-595D-4BAA-BE6B-9DCB4FD2F755}">
      <dsp:nvSpPr>
        <dsp:cNvPr id="0" name=""/>
        <dsp:cNvSpPr/>
      </dsp:nvSpPr>
      <dsp:spPr bwMode="auto">
        <a:xfrm>
          <a:off x="1728192" y="0"/>
          <a:ext cx="1540127" cy="206589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1500" kern="1200">
              <a:solidFill>
                <a:schemeClr val="tx1"/>
              </a:solidFill>
              <a:latin typeface="Times New Roman"/>
              <a:cs typeface="Times New Roman"/>
            </a:rPr>
            <a:t>Количество объектов капитального строительства, в отношении которых были проведены проверки: </a:t>
          </a:r>
          <a:r>
            <a:rPr lang="ru-RU" sz="1500" b="1" kern="1200">
              <a:solidFill>
                <a:schemeClr val="tx1"/>
              </a:solidFill>
              <a:latin typeface="Times New Roman"/>
              <a:cs typeface="Times New Roman"/>
            </a:rPr>
            <a:t>12</a:t>
          </a:r>
        </a:p>
      </dsp:txBody>
      <dsp:txXfrm>
        <a:off x="1728192" y="0"/>
        <a:ext cx="1540127" cy="2065891"/>
      </dsp:txXfrm>
    </dsp:sp>
    <dsp:sp modelId="{9825C7AB-676C-44D4-AF0D-95B2C1824A35}">
      <dsp:nvSpPr>
        <dsp:cNvPr id="0" name=""/>
        <dsp:cNvSpPr/>
      </dsp:nvSpPr>
      <dsp:spPr bwMode="auto">
        <a:xfrm>
          <a:off x="6035" y="2198539"/>
          <a:ext cx="1598103" cy="2013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1500" kern="1200">
              <a:solidFill>
                <a:schemeClr val="tx1"/>
              </a:solidFill>
              <a:latin typeface="Times New Roman"/>
              <a:cs typeface="Times New Roman"/>
            </a:rPr>
            <a:t>Общее количество юр. лиц, в отношении которых проводились проверки: </a:t>
          </a:r>
          <a:r>
            <a:rPr lang="ru-RU" sz="1500" b="1" kern="1200">
              <a:solidFill>
                <a:schemeClr val="tx1"/>
              </a:solidFill>
              <a:latin typeface="Times New Roman"/>
              <a:cs typeface="Times New Roman"/>
            </a:rPr>
            <a:t>16</a:t>
          </a:r>
        </a:p>
      </dsp:txBody>
      <dsp:txXfrm>
        <a:off x="6035" y="2198539"/>
        <a:ext cx="1598103" cy="2013857"/>
      </dsp:txXfrm>
    </dsp:sp>
    <dsp:sp modelId="{10090F6E-D7A8-4553-AF17-86389FA53D08}">
      <dsp:nvSpPr>
        <dsp:cNvPr id="0" name=""/>
        <dsp:cNvSpPr/>
      </dsp:nvSpPr>
      <dsp:spPr bwMode="auto">
        <a:xfrm>
          <a:off x="1740839" y="2212106"/>
          <a:ext cx="1554761" cy="197571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1300" kern="1200"/>
            <a:t> </a:t>
          </a:r>
          <a:r>
            <a:rPr lang="ru-RU" sz="1500" kern="1200">
              <a:solidFill>
                <a:schemeClr val="tx1"/>
              </a:solidFill>
              <a:latin typeface="Times New Roman"/>
              <a:cs typeface="Times New Roman"/>
            </a:rPr>
            <a:t>Количество юр. лиц, в отношении которых в ходе проведения проверок, выявлены нарушения: </a:t>
          </a:r>
          <a:r>
            <a:rPr lang="ru-RU" sz="1500" b="1" kern="1200">
              <a:solidFill>
                <a:schemeClr val="tx1"/>
              </a:solidFill>
              <a:latin typeface="Times New Roman"/>
              <a:cs typeface="Times New Roman"/>
            </a:rPr>
            <a:t>9</a:t>
          </a:r>
        </a:p>
      </dsp:txBody>
      <dsp:txXfrm>
        <a:off x="1740839" y="2212106"/>
        <a:ext cx="1554761" cy="1975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0.43198</cdr:x>
      <cdr:y>0.33804</cdr:y>
    </cdr:from>
    <cdr:to>
      <cdr:x>0.56566</cdr:x>
      <cdr:y>0.58003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46442" y="1547335"/>
          <a:ext cx="1221243" cy="11076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0.01988</cdr:x>
      <cdr:y>0.01949</cdr:y>
    </cdr:from>
    <cdr:to>
      <cdr:x>0.27976</cdr:x>
      <cdr:y>0.94689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601" y="90799"/>
          <a:ext cx="2374176" cy="4320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0.02215</cdr:x>
      <cdr:y>0.03463</cdr:y>
    </cdr:from>
    <cdr:to>
      <cdr:x>0.4529</cdr:x>
      <cdr:y>0.64295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2321" y="158514"/>
          <a:ext cx="3935210" cy="2784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государственных   услуг:               </a:t>
          </a:r>
        </a:p>
        <a:p xmlns:a="http://schemas.openxmlformats.org/drawingml/2006/main">
          <a:pPr algn="just"/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    Лицензирование</a:t>
          </a:r>
        </a:p>
        <a:p xmlns:a="http://schemas.openxmlformats.org/drawingml/2006/main">
          <a:pPr marL="285750" indent="-285750" algn="just">
            <a:buFontTx/>
            <a:buChar char="-"/>
          </a:pPr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Выдача разрешений работникам</a:t>
          </a:r>
        </a:p>
        <a:p xmlns:a="http://schemas.openxmlformats.org/drawingml/2006/main">
          <a:pPr marL="285750" indent="-285750" algn="just">
            <a:buFontTx/>
            <a:buChar char="-"/>
          </a:pPr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Выдача разрешений на</a:t>
          </a:r>
        </a:p>
        <a:p xmlns:a="http://schemas.openxmlformats.org/drawingml/2006/main">
          <a:pPr algn="just"/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выбросы и сбросы</a:t>
          </a:r>
        </a:p>
        <a:p xmlns:a="http://schemas.openxmlformats.org/drawingml/2006/main">
          <a:pPr marL="285750" lvl="0" indent="-285750" algn="l">
            <a:buFontTx/>
            <a:buChar char="-"/>
          </a:pPr>
          <a:r>
            <a:rPr kumimoji="0" lang="ru-RU" sz="15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нормативов </a:t>
          </a:r>
        </a:p>
        <a:p xmlns:a="http://schemas.openxmlformats.org/drawingml/2006/main">
          <a:pPr lvl="0" algn="l"/>
          <a:r>
            <a:rPr kumimoji="0" lang="ru-RU" sz="15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предельно-допустимых </a:t>
          </a:r>
        </a:p>
        <a:p xmlns:a="http://schemas.openxmlformats.org/drawingml/2006/main">
          <a:pPr lvl="0" algn="l"/>
          <a:r>
            <a:rPr kumimoji="0" lang="ru-RU" sz="15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выбросов РВ в атмосферу </a:t>
          </a:r>
        </a:p>
        <a:p xmlns:a="http://schemas.openxmlformats.org/drawingml/2006/main">
          <a:pPr lvl="0" algn="l"/>
          <a:r>
            <a:rPr kumimoji="0" lang="ru-RU" sz="15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и  нормативов допустимых </a:t>
          </a:r>
        </a:p>
        <a:p xmlns:a="http://schemas.openxmlformats.org/drawingml/2006/main">
          <a:pPr lvl="0" algn="l"/>
          <a:r>
            <a:rPr kumimoji="0" lang="ru-RU" sz="15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сбросов биоактивных  веществ </a:t>
          </a:r>
        </a:p>
        <a:p xmlns:a="http://schemas.openxmlformats.org/drawingml/2006/main">
          <a:pPr lvl="0" algn="l"/>
          <a:r>
            <a:rPr kumimoji="0" lang="ru-RU" sz="15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в водные объекты</a:t>
          </a:r>
          <a:endParaRPr lang="en-US" sz="15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0.00092</cdr:x>
      <cdr:y>0.64295</cdr:y>
    </cdr:from>
    <cdr:to>
      <cdr:x>0.31667</cdr:x>
      <cdr:y>0.77825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8360" y="2943036"/>
          <a:ext cx="2884579" cy="619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Организация и проведение </a:t>
          </a:r>
        </a:p>
        <a:p xmlns:a="http://schemas.openxmlformats.org/drawingml/2006/main">
          <a:pPr algn="l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проверок (инспекций)</a:t>
          </a:r>
        </a:p>
      </cdr:txBody>
    </cdr:sp>
  </cdr:relSizeAnchor>
  <cdr:relSizeAnchor xmlns:cdr="http://schemas.openxmlformats.org/drawingml/2006/chartDrawing">
    <cdr:from>
      <cdr:x>0.02358</cdr:x>
      <cdr:y>0.78453</cdr:y>
    </cdr:from>
    <cdr:to>
      <cdr:x>0.37086</cdr:x>
      <cdr:y>0.95757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15456" y="3591108"/>
          <a:ext cx="3172625" cy="792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федерального </a:t>
          </a:r>
        </a:p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государственного строительного </a:t>
          </a:r>
        </a:p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надзора</a:t>
          </a:r>
        </a:p>
      </cdr:txBody>
    </cdr:sp>
  </cdr:relSizeAnchor>
  <cdr:relSizeAnchor xmlns:cdr="http://schemas.openxmlformats.org/drawingml/2006/chartDrawing">
    <cdr:from>
      <cdr:x>0.67339</cdr:x>
      <cdr:y>0.37163</cdr:y>
    </cdr:from>
    <cdr:to>
      <cdr:x>0.98376</cdr:x>
      <cdr:y>0.57603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6151850" y="1701079"/>
          <a:ext cx="2835447" cy="935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и предоставление </a:t>
          </a:r>
        </a:p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информационных и </a:t>
          </a:r>
        </a:p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отчетных материалов  </a:t>
          </a:r>
        </a:p>
      </cdr:txBody>
    </cdr:sp>
  </cdr:relSizeAnchor>
  <cdr:relSizeAnchor xmlns:cdr="http://schemas.openxmlformats.org/drawingml/2006/chartDrawing">
    <cdr:from>
      <cdr:x>0.02168</cdr:x>
      <cdr:y>0.72599</cdr:y>
    </cdr:from>
    <cdr:to>
      <cdr:x>0.49258</cdr:x>
      <cdr:y>0.95853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198046" y="3323147"/>
          <a:ext cx="4301947" cy="106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4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0.62657</cdr:x>
      <cdr:y>0.5643</cdr:y>
    </cdr:from>
    <cdr:to>
      <cdr:x>0.96012</cdr:x>
      <cdr:y>0.72161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724129" y="2582996"/>
          <a:ext cx="304714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Регистрация источников 4, 5 категории потенциальной радиационной опасности</a:t>
          </a:r>
        </a:p>
      </cdr:txBody>
    </cdr:sp>
  </cdr:relSizeAnchor>
  <cdr:relSizeAnchor xmlns:cdr="http://schemas.openxmlformats.org/drawingml/2006/chartDrawing">
    <cdr:from>
      <cdr:x>0.5241</cdr:x>
      <cdr:y>0.78453</cdr:y>
    </cdr:from>
    <cdr:to>
      <cdr:x>0.95762</cdr:x>
      <cdr:y>0.97072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788025" y="3591108"/>
          <a:ext cx="3960438" cy="852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Выдача заключения о соответствии  </a:t>
          </a:r>
        </a:p>
        <a:p xmlns:a="http://schemas.openxmlformats.org/drawingml/2006/main">
          <a:pPr algn="r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построенного, реконструированного </a:t>
          </a:r>
        </a:p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объекта использования атомной энергии</a:t>
          </a:r>
        </a:p>
      </cdr:txBody>
    </cdr:sp>
  </cdr:relSizeAnchor>
  <cdr:relSizeAnchor xmlns:cdr="http://schemas.openxmlformats.org/drawingml/2006/chartDrawing">
    <cdr:from>
      <cdr:x>0.59504</cdr:x>
      <cdr:y>0.15594</cdr:y>
    </cdr:from>
    <cdr:to>
      <cdr:x>0.98376</cdr:x>
      <cdr:y>0.33574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5436097" y="713809"/>
          <a:ext cx="3551200" cy="822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Организация и проведение работ по </a:t>
          </a:r>
        </a:p>
        <a:p xmlns:a="http://schemas.openxmlformats.org/drawingml/2006/main">
          <a:pPr algn="just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технической защите информации </a:t>
          </a:r>
        </a:p>
        <a:p xmlns:a="http://schemas.openxmlformats.org/drawingml/2006/main">
          <a:pPr algn="just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ограниченного доступа</a:t>
          </a:r>
        </a:p>
      </cdr:txBody>
    </cdr:sp>
  </cdr:relSizeAnchor>
  <cdr:relSizeAnchor xmlns:cdr="http://schemas.openxmlformats.org/drawingml/2006/chartDrawing">
    <cdr:from>
      <cdr:x>0.5241</cdr:x>
      <cdr:y>0.03125</cdr:y>
    </cdr:from>
    <cdr:to>
      <cdr:x>0.96823</cdr:x>
      <cdr:y>0.12183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788025" y="143032"/>
          <a:ext cx="4057420" cy="414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приема граждан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0.41949</cdr:x>
      <cdr:y>0.30913</cdr:y>
    </cdr:from>
    <cdr:to>
      <cdr:x>0.57872</cdr:x>
      <cdr:y>0.59737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32307" y="1440160"/>
          <a:ext cx="1454690" cy="134279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0.01988</cdr:x>
      <cdr:y>0.01949</cdr:y>
    </cdr:from>
    <cdr:to>
      <cdr:x>0.27976</cdr:x>
      <cdr:y>0.94689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601" y="90799"/>
          <a:ext cx="2374176" cy="4320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0.02523</cdr:x>
      <cdr:y>0.11469</cdr:y>
    </cdr:from>
    <cdr:to>
      <cdr:x>0.32475</cdr:x>
      <cdr:y>0.26997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5008" y="503788"/>
          <a:ext cx="2671603" cy="682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условий действия лицензий</a:t>
          </a:r>
        </a:p>
        <a:p xmlns:a="http://schemas.openxmlformats.org/drawingml/2006/main">
          <a:pPr algn="r"/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0.63445</cdr:x>
      <cdr:y>0.09624</cdr:y>
    </cdr:from>
    <cdr:to>
      <cdr:x>1</cdr:x>
      <cdr:y>0.23546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659050" y="422756"/>
          <a:ext cx="3260566" cy="611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Порядок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подготовки и допуска к работе персонала объектов использования атомной энергии</a:t>
          </a:r>
          <a:endParaRPr lang="ru-RU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0.02445</cdr:x>
      <cdr:y>0.62286</cdr:y>
    </cdr:from>
    <cdr:to>
      <cdr:x>0.30329</cdr:x>
      <cdr:y>0.75816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18112" y="2736036"/>
          <a:ext cx="2487146" cy="594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Состояние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ядерной и радиационной безопасности поднадзорных объектов</a:t>
          </a:r>
          <a:endParaRPr lang="ru-RU" sz="1800" b="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0.69428</cdr:x>
      <cdr:y>0.63925</cdr:y>
    </cdr:from>
    <cdr:to>
      <cdr:x>0.97684</cdr:x>
      <cdr:y>0.79382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192688" y="2808044"/>
          <a:ext cx="2520327" cy="678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Состояния технической безопасности поднадзорных объектов</a:t>
          </a:r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0.32705</cdr:x>
      <cdr:y>0.84788</cdr:y>
    </cdr:from>
    <cdr:to>
      <cdr:x>0.70539</cdr:x>
      <cdr:y>0.98548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987825" y="3881081"/>
          <a:ext cx="3456395" cy="629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0.69751</cdr:x>
      <cdr:y>0.5171</cdr:y>
    </cdr:from>
    <cdr:to>
      <cdr:x>0.99212</cdr:x>
      <cdr:y>0.65632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372201" y="2366972"/>
          <a:ext cx="2691451" cy="637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0.67886</cdr:x>
      <cdr:y>0.33168</cdr:y>
    </cdr:from>
    <cdr:to>
      <cdr:x>0.97347</cdr:x>
      <cdr:y>0.4709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6201808" y="1518223"/>
          <a:ext cx="2691451" cy="637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ru-RU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0.56022</cdr:x>
      <cdr:y>0.0168</cdr:y>
    </cdr:from>
    <cdr:to>
      <cdr:x>0.91491</cdr:x>
      <cdr:y>0.17412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5118000" y="76920"/>
          <a:ext cx="3240320" cy="720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0" i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0.12007</cdr:x>
      <cdr:y>0.04386</cdr:y>
    </cdr:from>
    <cdr:to>
      <cdr:x>0.90273</cdr:x>
      <cdr:y>0.25874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3689" y="216024"/>
          <a:ext cx="7128792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0.11217</cdr:x>
      <cdr:y>0.02924</cdr:y>
    </cdr:from>
    <cdr:to>
      <cdr:x>0.83949</cdr:x>
      <cdr:y>0.31179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21681" y="144016"/>
          <a:ext cx="6624797" cy="1391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Соотношение количества проведенных проверок </a:t>
          </a:r>
        </a:p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 проверок, в ходе которых выявлены нарушения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0.01482</cdr:x>
      <cdr:y>0.56762</cdr:y>
    </cdr:from>
    <cdr:to>
      <cdr:x>0.56302</cdr:x>
      <cdr:y>0.61715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7" y="3027321"/>
          <a:ext cx="2664297" cy="2641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0.03199</cdr:x>
      <cdr:y>0.86741</cdr:y>
    </cdr:from>
    <cdr:to>
      <cdr:x>0.68391</cdr:x>
      <cdr:y>0.91935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155472" y="4626239"/>
          <a:ext cx="3168352" cy="2770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0.02712</cdr:x>
      <cdr:y>0.82454</cdr:y>
    </cdr:from>
    <cdr:to>
      <cdr:x>0.94573</cdr:x>
      <cdr:y>0.87647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131804" y="4397597"/>
          <a:ext cx="4464479" cy="2769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ФЭИ (АМ, 27/ВМ, 27/ВТ), Курчатовский институт (ИЯР ТВР)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0.01482</cdr:x>
      <cdr:y>0.776</cdr:y>
    </cdr:from>
    <cdr:to>
      <cdr:x>0.54821</cdr:x>
      <cdr:y>0.82753</cdr:y>
    </cdr:to>
    <cdr:pic>
      <cdr:nvPicPr>
        <cdr:cNvPr id="6" name="Picture 5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008" y="4138730"/>
          <a:ext cx="2592288" cy="2748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0.02963</cdr:x>
      <cdr:y>0.64406</cdr:y>
    </cdr:from>
    <cdr:to>
      <cdr:x>0.97037</cdr:x>
      <cdr:y>0.73063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44016" y="3435052"/>
          <a:ext cx="4572000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в ГНЦ РФ ФЭИ им. А.И. </a:t>
          </a:r>
          <a:r>
            <a:rPr lang="ru-RU" sz="1200" b="1" dirty="0" err="1">
              <a:latin typeface="Times New Roman" pitchFamily="18" charset="0"/>
              <a:cs typeface="Times New Roman" pitchFamily="18" charset="0"/>
            </a:rPr>
            <a:t>Лейпунского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: - ИР БР-10;</a:t>
          </a:r>
        </a:p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в Курчатовском институте: - Ф1, ГАММА.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3CD46-EE30-4785-9E84-7EFB08DC4791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198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DC7AB-5C11-45F4-92AF-CFE14E076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4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A0552A9-6D45-4944-A2A9-791A2865461C}" type="datetime1">
              <a:rPr lang="ru-RU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8AFE9A-1491-4033-8F08-BAB81294FBE8}" type="datetime1">
              <a:rPr lang="ru-RU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85D8A43-11B9-4647-BB89-208965C276D1}" type="datetime1">
              <a:rPr lang="ru-RU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684203-3A4E-46AF-9C62-3815FFE00183}" type="datetime1">
              <a:rPr lang="ru-RU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034FD8-4A73-4C1C-B8E3-30E831B6E6E8}" type="datetime1">
              <a:rPr lang="ru-RU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87403E-EDA7-4B19-8EFA-AC6C1367F058}" type="datetime1">
              <a:rPr lang="ru-RU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4FC9B8-2ABF-4180-946E-3A4E1EB2D645}" type="datetime1">
              <a:rPr lang="ru-RU"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12128E-4D78-4FEC-8ADC-FA05F098B7D6}" type="datetime1">
              <a:rPr lang="ru-RU"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1F42BE-7A47-4599-BC08-B4030FE92F56}" type="datetime1">
              <a:rPr lang="ru-RU"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A1218E-C564-4C19-B0FD-3E7A75FA8CDE}" type="datetime1">
              <a:rPr lang="ru-RU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897741-10FF-4FD0-8544-B94BBB2C4FAF}" type="datetime1">
              <a:rPr lang="ru-RU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357A1A-A5F5-4021-AE58-B79A82BF0FB2}" type="datetime1">
              <a:rPr lang="ru-RU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jp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8927824" name="TextBox 1"/>
          <p:cNvSpPr txBox="1"/>
          <p:nvPr/>
        </p:nvSpPr>
        <p:spPr bwMode="auto">
          <a:xfrm>
            <a:off x="848196" y="4709585"/>
            <a:ext cx="7685323" cy="82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600" b="1">
                <a:latin typeface="Times New Roman"/>
                <a:cs typeface="Times New Roman"/>
              </a:rPr>
              <a:t>Соколов Алексей Александрович</a:t>
            </a:r>
            <a:endParaRPr sz="2400" b="1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200" b="1">
                <a:latin typeface="Times New Roman"/>
                <a:cs typeface="Times New Roman"/>
              </a:rPr>
              <a:t>Руководитель управления</a:t>
            </a:r>
            <a:endParaRPr sz="2000" b="1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858276" y="2099030"/>
            <a:ext cx="7665523" cy="228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/>
                <a:cs typeface="Times New Roman"/>
              </a:rPr>
              <a:t>Итоги работы</a:t>
            </a:r>
            <a:endParaRPr sz="3600" dirty="0"/>
          </a:p>
          <a:p>
            <a:pPr algn="ctr">
              <a:defRPr/>
            </a:pPr>
            <a:r>
              <a:rPr lang="ru-RU" sz="3600" b="1" dirty="0">
                <a:latin typeface="Times New Roman"/>
                <a:cs typeface="Times New Roman"/>
              </a:rPr>
              <a:t>Центрального МТУ по надзору </a:t>
            </a:r>
            <a:endParaRPr lang="en-US" sz="3600" b="1" dirty="0" smtClean="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dirty="0" smtClean="0">
                <a:latin typeface="Times New Roman"/>
                <a:cs typeface="Times New Roman"/>
              </a:rPr>
              <a:t>за </a:t>
            </a:r>
            <a:r>
              <a:rPr lang="ru-RU" sz="3600" b="1" dirty="0">
                <a:latin typeface="Times New Roman"/>
                <a:cs typeface="Times New Roman"/>
              </a:rPr>
              <a:t>ЯРБ </a:t>
            </a:r>
            <a:r>
              <a:rPr lang="ru-RU" sz="3600" b="1" dirty="0" err="1">
                <a:latin typeface="Times New Roman"/>
                <a:cs typeface="Times New Roman"/>
              </a:rPr>
              <a:t>Ростехнадзора</a:t>
            </a:r>
            <a:r>
              <a:rPr lang="ru-RU" sz="3600" b="1" dirty="0">
                <a:latin typeface="Times New Roman"/>
                <a:cs typeface="Times New Roman"/>
              </a:rPr>
              <a:t> </a:t>
            </a:r>
            <a:endParaRPr sz="3600" dirty="0"/>
          </a:p>
          <a:p>
            <a:pPr algn="ctr">
              <a:defRPr/>
            </a:pPr>
            <a:r>
              <a:rPr lang="ru-RU" sz="3600" b="1" dirty="0">
                <a:latin typeface="Times New Roman"/>
                <a:cs typeface="Times New Roman"/>
              </a:rPr>
              <a:t>в 20</a:t>
            </a:r>
            <a:r>
              <a:rPr lang="en-US" sz="3600" b="1" dirty="0">
                <a:latin typeface="Times New Roman"/>
                <a:cs typeface="Times New Roman"/>
              </a:rPr>
              <a:t>2</a:t>
            </a:r>
            <a:r>
              <a:rPr lang="ru-RU" sz="3600" b="1" dirty="0">
                <a:latin typeface="Times New Roman"/>
                <a:cs typeface="Times New Roman"/>
              </a:rPr>
              <a:t>3 году</a:t>
            </a:r>
            <a:endParaRPr sz="3600" b="1" dirty="0">
              <a:latin typeface="Times New Roman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>
            <a:off x="1691678" y="5177840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E103C07-4227-4BEF-AC02-D7D2E486AB68}" type="slidenum">
              <a:rPr lang="ru-RU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633565"/>
              </p:ext>
            </p:extLst>
          </p:nvPr>
        </p:nvGraphicFramePr>
        <p:xfrm>
          <a:off x="21927" y="1268760"/>
          <a:ext cx="9108504" cy="492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E103C07-4227-4BEF-AC02-D7D2E486AB68}" type="slidenum">
              <a:rPr lang="ru-RU"/>
              <a:t>11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611560" y="1340768"/>
            <a:ext cx="82809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Причины выявляемых нарушений: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Недостаточное обеспечение персоналом служб, выполняющих функции обеспечения ядерной и радиационной безопасности объектов использования атомной энергии, учета и контроля ядерных материалов, радиоактивных веществ и радиоактивных отходов</a:t>
            </a:r>
          </a:p>
          <a:p>
            <a:pPr>
              <a:defRPr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Недостаточный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административный контроль за: состоянием ядерной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радиационной безопасности объектов использования атомной энергии, учетом и контролем ядерных материалов, радиоактивных веществ и радиоактивных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отходов</a:t>
            </a:r>
          </a:p>
          <a:p>
            <a:pPr>
              <a:defRPr/>
            </a:pPr>
            <a:endParaRPr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Недостатки системы подготовки и повышения квалификации персонала объектов использования атомной энергии, персонала, осуществляющего учет и контроль ядерных материалов, радиоактивных веществ 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радиоактивных отходов</a:t>
            </a:r>
            <a:endParaRPr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47799665"/>
              </p:ext>
            </p:extLst>
          </p:nvPr>
        </p:nvGraphicFramePr>
        <p:xfrm>
          <a:off x="39879" y="960753"/>
          <a:ext cx="5128976" cy="592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26835374"/>
              </p:ext>
            </p:extLst>
          </p:nvPr>
        </p:nvGraphicFramePr>
        <p:xfrm>
          <a:off x="4588408" y="1266728"/>
          <a:ext cx="4860032" cy="533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625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1927" y="1268760"/>
          <a:ext cx="9108504" cy="492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E103C07-4227-4BEF-AC02-D7D2E486AB68}" type="slidenum">
              <a:rPr lang="ru-RU"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5232119" y="1410111"/>
            <a:ext cx="39969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Эксплуатирующие организации: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latin typeface="Times New Roman"/>
                <a:cs typeface="Times New Roman"/>
              </a:rPr>
              <a:t>АО «НИФХИ им. Л.Я. Карпова»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latin typeface="Times New Roman"/>
                <a:cs typeface="Times New Roman"/>
              </a:rPr>
              <a:t>Высокотехнологический научно-исследовательский институт неорганических материалов имени академика А. А. Бочвара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latin typeface="Times New Roman"/>
                <a:cs typeface="Times New Roman"/>
              </a:rPr>
              <a:t>НПО Луч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latin typeface="Times New Roman"/>
                <a:cs typeface="Times New Roman"/>
              </a:rPr>
              <a:t>ТК ТВЭЛ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latin typeface="Times New Roman"/>
                <a:cs typeface="Times New Roman"/>
              </a:rPr>
              <a:t>ПАО МСЗ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latin typeface="Times New Roman"/>
                <a:cs typeface="Times New Roman"/>
              </a:rPr>
              <a:t>Техснабэкспорт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latin typeface="Times New Roman"/>
                <a:cs typeface="Times New Roman"/>
              </a:rPr>
              <a:t>Концерн Росэнергоатом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latin typeface="Times New Roman"/>
                <a:cs typeface="Times New Roman"/>
              </a:rPr>
              <a:t>Курчатовский институт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latin typeface="Times New Roman"/>
                <a:cs typeface="Times New Roman"/>
              </a:rPr>
              <a:t>НИКИЭТ имени Н. А. Доллежаля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latin typeface="Times New Roman"/>
                <a:cs typeface="Times New Roman"/>
              </a:rPr>
              <a:t>НИИ приборостроения имени В. В. Тихомирова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latin typeface="Times New Roman"/>
                <a:cs typeface="Times New Roman"/>
              </a:rPr>
              <a:t>Институт теоретической и экспериментальной физики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latin typeface="Times New Roman"/>
                <a:cs typeface="Times New Roman"/>
              </a:rPr>
              <a:t>Объединённый институт ядерных исследований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latin typeface="Times New Roman"/>
                <a:cs typeface="Times New Roman"/>
              </a:rPr>
              <a:t>ГНЦ РФ ФЭИ им. А.И. Лейпунского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latin typeface="Times New Roman"/>
                <a:cs typeface="Times New Roman"/>
              </a:rPr>
              <a:t>Атомспецтранс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latin typeface="Times New Roman"/>
                <a:cs typeface="Times New Roman"/>
              </a:rPr>
              <a:t>ФГУП «РАДОН»</a:t>
            </a:r>
            <a:endParaRPr/>
          </a:p>
          <a:p>
            <a:pPr>
              <a:defRPr/>
            </a:pPr>
            <a:endParaRPr lang="ru-RU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1187624" y="1371342"/>
            <a:ext cx="7128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150" b="1">
                <a:solidFill>
                  <a:prstClr val="black"/>
                </a:solidFill>
                <a:latin typeface="Times New Roman"/>
              </a:rPr>
              <a:t>Государственный строительный надзор в 2023 году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6" name="Объект 15"/>
          <p:cNvGraphicFramePr>
            <a:graphicFrameLocks noGrp="1"/>
          </p:cNvGraphicFramePr>
          <p:nvPr>
            <p:ph idx="1"/>
          </p:nvPr>
        </p:nvGraphicFramePr>
        <p:xfrm>
          <a:off x="5580112" y="1859396"/>
          <a:ext cx="3295601" cy="421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07504" y="1859396"/>
            <a:ext cx="5290042" cy="4214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0" y="1371342"/>
            <a:ext cx="9125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Сведения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об административных наказаниях </a:t>
            </a:r>
          </a:p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в </a:t>
            </a: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2024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году</a:t>
            </a:r>
            <a:endParaRPr lang="ru-RU" sz="2800" b="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957106" y="5213028"/>
            <a:ext cx="1168687" cy="1080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203568" y="2488512"/>
            <a:ext cx="6788953" cy="3748800"/>
            <a:chOff x="1203568" y="2488512"/>
            <a:chExt cx="6788953" cy="374880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203568" y="2488512"/>
              <a:ext cx="6736864" cy="1067040"/>
              <a:chOff x="0" y="21039"/>
              <a:chExt cx="6736864" cy="1067040"/>
            </a:xfrm>
          </p:grpSpPr>
          <p:sp>
            <p:nvSpPr>
              <p:cNvPr id="12" name="Скругленный прямоугольник 11"/>
              <p:cNvSpPr/>
              <p:nvPr/>
            </p:nvSpPr>
            <p:spPr bwMode="auto">
              <a:xfrm>
                <a:off x="0" y="21039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Скругленный прямоугольник 4"/>
              <p:cNvSpPr/>
              <p:nvPr/>
            </p:nvSpPr>
            <p:spPr>
              <a:xfrm>
                <a:off x="52089" y="73128"/>
                <a:ext cx="6632686" cy="962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just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2300" kern="12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Общее количество административных наказаний, наложенных по итогам проверок</a:t>
                </a: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1203568" y="4509120"/>
              <a:ext cx="6736864" cy="1067040"/>
              <a:chOff x="0" y="2032000"/>
              <a:chExt cx="6736864" cy="1067040"/>
            </a:xfrm>
          </p:grpSpPr>
          <p:sp>
            <p:nvSpPr>
              <p:cNvPr id="18" name="Скругленный прямоугольник 17"/>
              <p:cNvSpPr/>
              <p:nvPr/>
            </p:nvSpPr>
            <p:spPr bwMode="auto">
              <a:xfrm>
                <a:off x="0" y="2032000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Скругленный прямоугольник 4"/>
              <p:cNvSpPr/>
              <p:nvPr/>
            </p:nvSpPr>
            <p:spPr>
              <a:xfrm>
                <a:off x="52089" y="2084089"/>
                <a:ext cx="6632686" cy="962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just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2300" kern="12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Общая сумма наложенных административных штрафов</a:t>
                </a: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1203568" y="3565200"/>
              <a:ext cx="6736864" cy="943920"/>
              <a:chOff x="0" y="1129161"/>
              <a:chExt cx="6736864" cy="943920"/>
            </a:xfrm>
          </p:grpSpPr>
          <p:sp>
            <p:nvSpPr>
              <p:cNvPr id="21" name="Прямоугольник 20"/>
              <p:cNvSpPr/>
              <p:nvPr/>
            </p:nvSpPr>
            <p:spPr bwMode="auto">
              <a:xfrm>
                <a:off x="0" y="1129161"/>
                <a:ext cx="6736864" cy="9439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Прямоугольник 21"/>
              <p:cNvSpPr/>
              <p:nvPr/>
            </p:nvSpPr>
            <p:spPr>
              <a:xfrm>
                <a:off x="0" y="1129161"/>
                <a:ext cx="6736864" cy="9439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895" tIns="35560" rIns="199136" bIns="35560" numCol="1" spcCol="1270" anchor="t" anchorCtr="0">
                <a:noAutofit/>
              </a:bodyPr>
              <a:lstStyle/>
              <a:p>
                <a:pPr marL="285750" lvl="1" indent="-28575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  <a:defRPr/>
                </a:pPr>
                <a:r>
                  <a:rPr lang="ru-RU" sz="2400" b="1" kern="1200" dirty="0">
                    <a:latin typeface="Times New Roman"/>
                    <a:cs typeface="Times New Roman"/>
                  </a:rPr>
                  <a:t>62 ед. (предупреждения – 38,                                                        штрафы – 24)</a:t>
                </a: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1255657" y="5589240"/>
              <a:ext cx="6736864" cy="648072"/>
              <a:chOff x="0" y="3099040"/>
              <a:chExt cx="6736864" cy="943920"/>
            </a:xfrm>
          </p:grpSpPr>
          <p:sp>
            <p:nvSpPr>
              <p:cNvPr id="24" name="Прямоугольник 23"/>
              <p:cNvSpPr/>
              <p:nvPr/>
            </p:nvSpPr>
            <p:spPr bwMode="auto">
              <a:xfrm>
                <a:off x="0" y="3099040"/>
                <a:ext cx="6736864" cy="9439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Прямоугольник 24"/>
              <p:cNvSpPr/>
              <p:nvPr/>
            </p:nvSpPr>
            <p:spPr>
              <a:xfrm>
                <a:off x="0" y="3099040"/>
                <a:ext cx="6736864" cy="9439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895" tIns="45720" rIns="256032" bIns="45720" numCol="1" spcCol="1270" anchor="t" anchorCtr="0">
                <a:noAutofit/>
              </a:bodyPr>
              <a:lstStyle/>
              <a:p>
                <a:pPr marL="285750" lvl="1" indent="-285750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  <a:defRPr/>
                </a:pPr>
                <a:r>
                  <a:rPr lang="ru-RU" sz="2400" b="1" kern="1200" dirty="0">
                    <a:latin typeface="Times New Roman"/>
                    <a:cs typeface="Times New Roman"/>
                  </a:rPr>
                  <a:t>3</a:t>
                </a:r>
                <a:r>
                  <a:rPr lang="en-US" sz="2400" b="1" kern="1200" dirty="0">
                    <a:latin typeface="Times New Roman"/>
                    <a:cs typeface="Times New Roman"/>
                  </a:rPr>
                  <a:t> </a:t>
                </a:r>
                <a:r>
                  <a:rPr lang="ru-RU" sz="2400" b="1" kern="1200" dirty="0">
                    <a:latin typeface="Times New Roman"/>
                    <a:cs typeface="Times New Roman"/>
                  </a:rPr>
                  <a:t>020 </a:t>
                </a:r>
                <a:r>
                  <a:rPr lang="en-US" sz="2400" b="1" kern="1200" dirty="0">
                    <a:latin typeface="Times New Roman"/>
                    <a:cs typeface="Times New Roman"/>
                  </a:rPr>
                  <a:t>000</a:t>
                </a:r>
                <a:r>
                  <a:rPr lang="ru-RU" sz="2400" b="1" kern="1200" dirty="0">
                    <a:latin typeface="Times New Roman"/>
                    <a:cs typeface="Times New Roman"/>
                  </a:rPr>
                  <a:t> рублей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3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0" y="1371342"/>
            <a:ext cx="9125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Сведения о наложенных административных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</a:rPr>
              <a:t>штрафах в </a:t>
            </a:r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2023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</a:rPr>
              <a:t>году</a:t>
            </a:r>
            <a:endParaRPr lang="ru-RU" sz="3200" b="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957106" y="5213028"/>
            <a:ext cx="1168687" cy="1080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16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827584" y="2488512"/>
            <a:ext cx="7129522" cy="3676792"/>
            <a:chOff x="971600" y="2488512"/>
            <a:chExt cx="7129522" cy="367679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115616" y="3068960"/>
              <a:ext cx="6984776" cy="11521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115616" y="4869160"/>
              <a:ext cx="6984776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971600" y="2488512"/>
              <a:ext cx="7129522" cy="3532776"/>
              <a:chOff x="971600" y="2488512"/>
              <a:chExt cx="7129522" cy="3532776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1203568" y="2488512"/>
                <a:ext cx="6736864" cy="940488"/>
                <a:chOff x="0" y="21039"/>
                <a:chExt cx="6736864" cy="1067040"/>
              </a:xfrm>
            </p:grpSpPr>
            <p:sp>
              <p:nvSpPr>
                <p:cNvPr id="12" name="Скругленный прямоугольник 11"/>
                <p:cNvSpPr/>
                <p:nvPr/>
              </p:nvSpPr>
              <p:spPr bwMode="auto">
                <a:xfrm>
                  <a:off x="0" y="21039"/>
                  <a:ext cx="6736864" cy="1067040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" name="Скругленный прямоугольник 4"/>
                <p:cNvSpPr/>
                <p:nvPr/>
              </p:nvSpPr>
              <p:spPr>
                <a:xfrm>
                  <a:off x="52089" y="73128"/>
                  <a:ext cx="6632686" cy="96286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1440" tIns="91440" rIns="91440" bIns="91440" numCol="1" spcCol="1270" anchor="ctr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ru-RU" sz="2400" b="1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Статья 9.6 КоАП</a:t>
                  </a:r>
                  <a:endParaRPr lang="ru-RU" sz="2400" dirty="0">
                    <a:solidFill>
                      <a:schemeClr val="tx1"/>
                    </a:solidFill>
                  </a:endParaRPr>
                </a:p>
                <a:p>
                  <a:pPr lvl="0">
                    <a:defRPr/>
                  </a:pPr>
                  <a:r>
                    <a:rPr lang="ru-RU" sz="2000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Наложено </a:t>
                  </a:r>
                  <a:r>
                    <a:rPr lang="ru-RU" sz="2000" b="1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9 </a:t>
                  </a:r>
                  <a:r>
                    <a:rPr lang="ru-RU" sz="2000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штрафов на общую сумму </a:t>
                  </a:r>
                  <a:r>
                    <a:rPr lang="ru-RU" sz="2000" b="1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780 000 </a:t>
                  </a:r>
                  <a:r>
                    <a:rPr lang="ru-RU" sz="2000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рублей</a:t>
                  </a:r>
                </a:p>
              </p:txBody>
            </p: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1203568" y="4293096"/>
                <a:ext cx="6736864" cy="792088"/>
                <a:chOff x="0" y="2032000"/>
                <a:chExt cx="6736864" cy="1067040"/>
              </a:xfrm>
            </p:grpSpPr>
            <p:sp>
              <p:nvSpPr>
                <p:cNvPr id="18" name="Скругленный прямоугольник 17"/>
                <p:cNvSpPr/>
                <p:nvPr/>
              </p:nvSpPr>
              <p:spPr bwMode="auto">
                <a:xfrm>
                  <a:off x="0" y="2032000"/>
                  <a:ext cx="6736864" cy="1067040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9" name="Скругленный прямоугольник 4"/>
                <p:cNvSpPr/>
                <p:nvPr/>
              </p:nvSpPr>
              <p:spPr>
                <a:xfrm>
                  <a:off x="52089" y="2084089"/>
                  <a:ext cx="6632686" cy="96286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1440" tIns="91440" rIns="91440" bIns="91440" numCol="1" spcCol="1270" anchor="ctr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ru-RU" sz="2400" b="1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Статья 14.1 КоАП</a:t>
                  </a:r>
                  <a:endParaRPr lang="ru-RU" sz="2400" dirty="0">
                    <a:solidFill>
                      <a:schemeClr val="tx1"/>
                    </a:solidFill>
                  </a:endParaRPr>
                </a:p>
                <a:p>
                  <a:pPr lvl="0">
                    <a:defRPr/>
                  </a:pPr>
                  <a:r>
                    <a:rPr lang="ru-RU" sz="2000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Наложен </a:t>
                  </a:r>
                  <a:r>
                    <a:rPr lang="ru-RU" sz="2000" b="1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1</a:t>
                  </a:r>
                  <a:r>
                    <a:rPr lang="ru-RU" sz="2000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 штраф на сумму </a:t>
                  </a:r>
                  <a:r>
                    <a:rPr lang="ru-RU" sz="2000" b="1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30 000</a:t>
                  </a:r>
                  <a:r>
                    <a:rPr lang="ru-RU" sz="2000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 рублей</a:t>
                  </a:r>
                </a:p>
              </p:txBody>
            </p:sp>
          </p:grpSp>
          <p:grpSp>
            <p:nvGrpSpPr>
              <p:cNvPr id="20" name="Группа 19"/>
              <p:cNvGrpSpPr/>
              <p:nvPr/>
            </p:nvGrpSpPr>
            <p:grpSpPr>
              <a:xfrm>
                <a:off x="971600" y="3421183"/>
                <a:ext cx="7129522" cy="745348"/>
                <a:chOff x="-231968" y="1129161"/>
                <a:chExt cx="7129522" cy="953922"/>
              </a:xfrm>
            </p:grpSpPr>
            <p:sp>
              <p:nvSpPr>
                <p:cNvPr id="21" name="Прямоугольник 20"/>
                <p:cNvSpPr/>
                <p:nvPr/>
              </p:nvSpPr>
              <p:spPr bwMode="auto">
                <a:xfrm>
                  <a:off x="0" y="1129161"/>
                  <a:ext cx="6736864" cy="943920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-231968" y="1139164"/>
                  <a:ext cx="7129522" cy="94391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13895" tIns="35560" rIns="199136" bIns="35560" numCol="1" spcCol="1270" anchor="t" anchorCtr="0">
                  <a:noAutofit/>
                </a:bodyPr>
                <a:lstStyle/>
                <a:p>
                  <a:pPr marL="342900" lvl="1" indent="-342900" algn="just" defTabSz="1244600">
                    <a:spcBef>
                      <a:spcPct val="0"/>
                    </a:spcBef>
                    <a:buFont typeface="Arial" pitchFamily="34" charset="0"/>
                    <a:buChar char="•"/>
                    <a:defRPr/>
                  </a:pPr>
                  <a:r>
                    <a:rPr lang="ru-RU" sz="2000" b="1" i="1" dirty="0">
                      <a:latin typeface="Times New Roman"/>
                      <a:cs typeface="Times New Roman"/>
                    </a:rPr>
                    <a:t>Нарушение правил использования атомной энергии </a:t>
                  </a:r>
                  <a:r>
                    <a:rPr lang="ru-RU" sz="2000" b="1" i="1" dirty="0" smtClean="0">
                      <a:latin typeface="Times New Roman"/>
                      <a:cs typeface="Times New Roman"/>
                    </a:rPr>
                    <a:t>и учета </a:t>
                  </a:r>
                  <a:r>
                    <a:rPr lang="ru-RU" sz="2000" b="1" i="1" dirty="0">
                      <a:latin typeface="Times New Roman"/>
                      <a:cs typeface="Times New Roman"/>
                    </a:rPr>
                    <a:t>ядерных материалов и радиоактивных веществ</a:t>
                  </a:r>
                </a:p>
                <a:p>
                  <a:pPr marL="285750" lvl="1" indent="-285750" algn="l" defTabSz="1244600">
                    <a:spcBef>
                      <a:spcPct val="0"/>
                    </a:spcBef>
                    <a:buChar char="••"/>
                    <a:defRPr/>
                  </a:pPr>
                  <a:endParaRPr lang="ru-RU" sz="2000" b="1" kern="1200" dirty="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3" name="Группа 22"/>
              <p:cNvGrpSpPr/>
              <p:nvPr/>
            </p:nvGrpSpPr>
            <p:grpSpPr>
              <a:xfrm>
                <a:off x="971600" y="5085184"/>
                <a:ext cx="7128792" cy="936104"/>
                <a:chOff x="-284057" y="2994160"/>
                <a:chExt cx="7128792" cy="1363440"/>
              </a:xfrm>
            </p:grpSpPr>
            <p:sp>
              <p:nvSpPr>
                <p:cNvPr id="24" name="Прямоугольник 23"/>
                <p:cNvSpPr/>
                <p:nvPr/>
              </p:nvSpPr>
              <p:spPr bwMode="auto">
                <a:xfrm>
                  <a:off x="0" y="3099040"/>
                  <a:ext cx="6736864" cy="943920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-284057" y="2994160"/>
                  <a:ext cx="7128792" cy="136344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13895" tIns="45720" rIns="256032" bIns="45720" numCol="1" spcCol="1270" anchor="t" anchorCtr="0">
                  <a:noAutofit/>
                </a:bodyPr>
                <a:lstStyle/>
                <a:p>
                  <a:pPr marL="342900" indent="-342900" algn="just">
                    <a:buFont typeface="Arial" pitchFamily="34" charset="0"/>
                    <a:buChar char="•"/>
                    <a:defRPr/>
                  </a:pPr>
                  <a:r>
                    <a:rPr lang="ru-RU" sz="2000" b="1" i="1" dirty="0">
                      <a:latin typeface="Times New Roman"/>
                      <a:cs typeface="Times New Roman"/>
                    </a:rPr>
                    <a:t>Осуществление предпринимательской </a:t>
                  </a:r>
                  <a:r>
                    <a:rPr lang="ru-RU" sz="2000" b="1" i="1" dirty="0" smtClean="0">
                      <a:latin typeface="Times New Roman"/>
                      <a:cs typeface="Times New Roman"/>
                    </a:rPr>
                    <a:t>деятельности без </a:t>
                  </a:r>
                  <a:r>
                    <a:rPr lang="ru-RU" sz="2000" b="1" i="1" dirty="0">
                      <a:latin typeface="Times New Roman"/>
                      <a:cs typeface="Times New Roman"/>
                    </a:rPr>
                    <a:t>государственной регистрации или без специального разрешения (лицензии)</a:t>
                  </a:r>
                  <a:endParaRPr lang="ru-RU" sz="2000" b="1" kern="1200" dirty="0">
                    <a:latin typeface="Times New Roman"/>
                    <a:cs typeface="Times New Roman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3234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957106" y="5213028"/>
            <a:ext cx="1168687" cy="1080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17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935596" y="1425454"/>
            <a:ext cx="6984776" cy="4811858"/>
            <a:chOff x="935596" y="1367497"/>
            <a:chExt cx="6984776" cy="481185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935596" y="1988840"/>
              <a:ext cx="6984776" cy="1296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35596" y="3717032"/>
              <a:ext cx="6984776" cy="10081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023548" y="1367497"/>
              <a:ext cx="6736864" cy="765359"/>
              <a:chOff x="0" y="14182"/>
              <a:chExt cx="6736864" cy="1073897"/>
            </a:xfrm>
          </p:grpSpPr>
          <p:sp>
            <p:nvSpPr>
              <p:cNvPr id="12" name="Скругленный прямоугольник 11"/>
              <p:cNvSpPr/>
              <p:nvPr/>
            </p:nvSpPr>
            <p:spPr bwMode="auto">
              <a:xfrm>
                <a:off x="0" y="21039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Скругленный прямоугольник 4"/>
              <p:cNvSpPr/>
              <p:nvPr/>
            </p:nvSpPr>
            <p:spPr>
              <a:xfrm>
                <a:off x="52089" y="14182"/>
                <a:ext cx="6632686" cy="9628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Статья 19.5 КоАП</a:t>
                </a:r>
                <a:endParaRPr lang="ru-RU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ru-RU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Наложено </a:t>
                </a:r>
                <a:r>
                  <a:rPr lang="ru-RU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штрафов на общую сумму </a:t>
                </a:r>
                <a:r>
                  <a:rPr lang="ru-RU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930 000 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рублей</a:t>
                </a:r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1023548" y="3140968"/>
              <a:ext cx="6736864" cy="716641"/>
              <a:chOff x="0" y="2032000"/>
              <a:chExt cx="6736864" cy="1067040"/>
            </a:xfrm>
          </p:grpSpPr>
          <p:sp>
            <p:nvSpPr>
              <p:cNvPr id="18" name="Скругленный прямоугольник 17"/>
              <p:cNvSpPr/>
              <p:nvPr/>
            </p:nvSpPr>
            <p:spPr bwMode="auto">
              <a:xfrm>
                <a:off x="0" y="2032000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Скругленный прямоугольник 4"/>
              <p:cNvSpPr/>
              <p:nvPr/>
            </p:nvSpPr>
            <p:spPr>
              <a:xfrm>
                <a:off x="52089" y="2032000"/>
                <a:ext cx="6632686" cy="9628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Статья 9.4 КоАП</a:t>
                </a:r>
                <a:endParaRPr lang="ru-RU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ru-RU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Наложено </a:t>
                </a:r>
                <a:r>
                  <a:rPr lang="ru-RU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штрафа на общую на сумму </a:t>
                </a:r>
                <a:r>
                  <a:rPr lang="ru-RU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240 000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рублей</a:t>
                </a: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989640" y="2035957"/>
              <a:ext cx="6822720" cy="799904"/>
              <a:chOff x="0" y="1129161"/>
              <a:chExt cx="6822720" cy="1023744"/>
            </a:xfrm>
          </p:grpSpPr>
          <p:sp>
            <p:nvSpPr>
              <p:cNvPr id="21" name="Прямоугольник 20"/>
              <p:cNvSpPr/>
              <p:nvPr/>
            </p:nvSpPr>
            <p:spPr bwMode="auto">
              <a:xfrm>
                <a:off x="0" y="1129161"/>
                <a:ext cx="6736864" cy="9439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Прямоугольник 21"/>
              <p:cNvSpPr/>
              <p:nvPr/>
            </p:nvSpPr>
            <p:spPr>
              <a:xfrm>
                <a:off x="85856" y="1208986"/>
                <a:ext cx="6736864" cy="94391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895" tIns="35560" rIns="199136" bIns="35560" numCol="1" spcCol="1270" anchor="t" anchorCtr="0">
                <a:noAutofit/>
              </a:bodyPr>
              <a:lstStyle/>
              <a:p>
                <a:pPr marL="285750" lvl="0" indent="-285750" algn="just">
                  <a:lnSpc>
                    <a:spcPct val="90000"/>
                  </a:lnSpc>
                  <a:buFont typeface="Arial" pitchFamily="34" charset="0"/>
                  <a:buChar char="•"/>
                </a:pPr>
                <a:r>
                  <a:rPr lang="ru-RU" b="1" i="1" dirty="0">
                    <a:latin typeface="Times New Roman"/>
                    <a:cs typeface="Times New Roman"/>
                  </a:rPr>
                  <a:t>Невыполнение в срок законного предписания (постановления, представления, решения) органа (должностного лица), осуществляющего государственный надзор (контроль), муниципальный </a:t>
                </a:r>
                <a:r>
                  <a:rPr lang="ru-RU" b="1" i="1" dirty="0" smtClean="0">
                    <a:latin typeface="Times New Roman"/>
                    <a:cs typeface="Times New Roman"/>
                  </a:rPr>
                  <a:t>контроль.</a:t>
                </a:r>
                <a:endParaRPr lang="ru-RU" dirty="0"/>
              </a:p>
              <a:p>
                <a:pPr marL="285750" lvl="1" indent="-285750" algn="l" defTabSz="1244600">
                  <a:spcBef>
                    <a:spcPct val="0"/>
                  </a:spcBef>
                  <a:buChar char="••"/>
                  <a:defRPr/>
                </a:pPr>
                <a:endParaRPr lang="ru-RU" sz="2000" b="1" kern="120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1075637" y="3789040"/>
              <a:ext cx="6736864" cy="936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895" tIns="45720" rIns="256032" bIns="45720" numCol="1" spcCol="1270" anchor="t" anchorCtr="0">
              <a:noAutofit/>
            </a:bodyPr>
            <a:lstStyle/>
            <a:p>
              <a:pPr marL="285750" lvl="0" indent="-285750" algn="just">
                <a:buFont typeface="Arial" pitchFamily="34" charset="0"/>
                <a:buChar char="•"/>
              </a:pPr>
              <a:r>
                <a:rPr lang="ru-RU" b="1" i="1" dirty="0">
                  <a:latin typeface="Times New Roman"/>
                  <a:cs typeface="Times New Roman"/>
                </a:rPr>
                <a:t>Нарушение обязательных требований в области строительства и применения строительных материалов (изделий</a:t>
              </a:r>
              <a:r>
                <a:rPr lang="ru-RU" b="1" i="1" dirty="0" smtClean="0">
                  <a:latin typeface="Times New Roman"/>
                  <a:cs typeface="Times New Roman"/>
                </a:rPr>
                <a:t>).</a:t>
              </a:r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35596" y="5115527"/>
              <a:ext cx="6984776" cy="10638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1023548" y="4653136"/>
              <a:ext cx="6736864" cy="728333"/>
              <a:chOff x="0" y="2032000"/>
              <a:chExt cx="6736864" cy="1067040"/>
            </a:xfrm>
          </p:grpSpPr>
          <p:sp>
            <p:nvSpPr>
              <p:cNvPr id="29" name="Скругленный прямоугольник 28"/>
              <p:cNvSpPr/>
              <p:nvPr/>
            </p:nvSpPr>
            <p:spPr bwMode="auto">
              <a:xfrm>
                <a:off x="0" y="2032000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Скругленный прямоугольник 4"/>
              <p:cNvSpPr/>
              <p:nvPr/>
            </p:nvSpPr>
            <p:spPr>
              <a:xfrm>
                <a:off x="52089" y="2084089"/>
                <a:ext cx="6632686" cy="962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/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Статья 9.5 КоАП</a:t>
                </a:r>
              </a:p>
              <a:p>
                <a:pPr lvl="0"/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Наложено </a:t>
                </a:r>
                <a:r>
                  <a:rPr lang="ru-RU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штрафа на общую на сумму </a:t>
                </a:r>
                <a:r>
                  <a:rPr lang="ru-RU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1 040 000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рублей</a:t>
                </a: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1075637" y="5301205"/>
              <a:ext cx="6736864" cy="864096"/>
              <a:chOff x="0" y="2242912"/>
              <a:chExt cx="6736864" cy="1800048"/>
            </a:xfrm>
          </p:grpSpPr>
          <p:sp>
            <p:nvSpPr>
              <p:cNvPr id="32" name="Прямоугольник 31"/>
              <p:cNvSpPr/>
              <p:nvPr/>
            </p:nvSpPr>
            <p:spPr bwMode="auto">
              <a:xfrm>
                <a:off x="0" y="3099040"/>
                <a:ext cx="6736864" cy="9439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Прямоугольник 32"/>
              <p:cNvSpPr/>
              <p:nvPr/>
            </p:nvSpPr>
            <p:spPr>
              <a:xfrm>
                <a:off x="0" y="2242912"/>
                <a:ext cx="6736864" cy="13634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895" tIns="45720" rIns="256032" bIns="45720" numCol="1" spcCol="1270" anchor="t" anchorCtr="0">
                <a:noAutofit/>
              </a:bodyPr>
              <a:lstStyle/>
              <a:p>
                <a:pPr marL="285750" lvl="0" indent="-285750" algn="just">
                  <a:buFont typeface="Arial" pitchFamily="34" charset="0"/>
                  <a:buChar char="•"/>
                </a:pPr>
                <a:r>
                  <a:rPr lang="ru-RU" b="1" i="1" dirty="0">
                    <a:latin typeface="Times New Roman"/>
                    <a:cs typeface="Times New Roman"/>
                  </a:rPr>
                  <a:t>Нарушение установленного порядка строительства, реконструкции, капитального ремонта объекта капитального строительства, ввода его в </a:t>
                </a:r>
                <a:r>
                  <a:rPr lang="ru-RU" b="1" i="1" dirty="0" smtClean="0">
                    <a:latin typeface="Times New Roman"/>
                    <a:cs typeface="Times New Roman"/>
                  </a:rPr>
                  <a:t>эксплуатацию.</a:t>
                </a:r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261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885743937" name="Диаграмма 1885743936"/>
          <p:cNvGraphicFramePr>
            <a:graphicFrameLocks/>
          </p:cNvGraphicFramePr>
          <p:nvPr/>
        </p:nvGraphicFramePr>
        <p:xfrm>
          <a:off x="11088" y="1367495"/>
          <a:ext cx="9132910" cy="492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-9847" y="1371342"/>
            <a:ext cx="91356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3100" b="1" dirty="0">
                <a:solidFill>
                  <a:prstClr val="black"/>
                </a:solidFill>
                <a:latin typeface="Times New Roman"/>
              </a:rPr>
              <a:t>Сведения о поступлении </a:t>
            </a:r>
            <a:r>
              <a:rPr lang="ru-RU" sz="3100" b="1" dirty="0" smtClean="0">
                <a:solidFill>
                  <a:prstClr val="black"/>
                </a:solidFill>
                <a:latin typeface="Times New Roman"/>
              </a:rPr>
              <a:t>средств в </a:t>
            </a:r>
            <a:r>
              <a:rPr lang="ru-RU" sz="3100" b="1" dirty="0">
                <a:solidFill>
                  <a:prstClr val="black"/>
                </a:solidFill>
                <a:latin typeface="Times New Roman"/>
              </a:rPr>
              <a:t>федеральный бюджет за оказание гос. услуг в 2022 г.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19</a:t>
            </a:fld>
            <a:endParaRPr lang="ru-RU"/>
          </a:p>
        </p:txBody>
      </p:sp>
      <p:graphicFrame>
        <p:nvGraphicFramePr>
          <p:cNvPr id="6" name="Схе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108890"/>
              </p:ext>
            </p:extLst>
          </p:nvPr>
        </p:nvGraphicFramePr>
        <p:xfrm>
          <a:off x="539552" y="24613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67544" y="353926"/>
            <a:ext cx="8064896" cy="57393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-180528" y="1367496"/>
          <a:ext cx="4464496" cy="492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4139952" y="1367497"/>
          <a:ext cx="5015651" cy="498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 bwMode="auto">
          <a:xfrm>
            <a:off x="0" y="1371342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900" b="1" dirty="0">
                <a:solidFill>
                  <a:prstClr val="black"/>
                </a:solidFill>
                <a:latin typeface="Times New Roman"/>
              </a:rPr>
              <a:t>Фактическая  численность Управления 111 человек</a:t>
            </a:r>
            <a:r>
              <a:rPr lang="en-US" sz="29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900" b="1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ru-RU" sz="2900" b="1" dirty="0">
                <a:solidFill>
                  <a:prstClr val="black"/>
                </a:solidFill>
                <a:latin typeface="Times New Roman"/>
              </a:rPr>
            </a:br>
            <a:r>
              <a:rPr lang="ru-RU" sz="2900" b="1" dirty="0">
                <a:solidFill>
                  <a:prstClr val="black"/>
                </a:solidFill>
                <a:latin typeface="Times New Roman"/>
              </a:rPr>
              <a:t>по состоянию на 31 декабря 2023 г.</a:t>
            </a:r>
            <a:endParaRPr sz="29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20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 bwMode="auto">
          <a:xfrm>
            <a:off x="611560" y="1973640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000" b="1">
                <a:latin typeface="Times New Roman"/>
                <a:cs typeface="Times New Roman"/>
              </a:rPr>
              <a:t>Спасибо за внимание !</a:t>
            </a:r>
          </a:p>
        </p:txBody>
      </p:sp>
      <p:pic>
        <p:nvPicPr>
          <p:cNvPr id="3074" name="Picture 2" descr="C:\Users\oplspa\Desktop\ujz3exjx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229650" y="2564904"/>
            <a:ext cx="4684698" cy="3141343"/>
          </a:xfrm>
          <a:prstGeom prst="rect">
            <a:avLst/>
          </a:prstGeom>
          <a:solidFill>
            <a:schemeClr val="accent1"/>
          </a:solidFill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21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1" name="TextBox 30"/>
          <p:cNvSpPr txBox="1"/>
          <p:nvPr/>
        </p:nvSpPr>
        <p:spPr bwMode="auto">
          <a:xfrm>
            <a:off x="8358" y="1484784"/>
            <a:ext cx="9028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prstClr val="black"/>
                </a:solidFill>
                <a:latin typeface="Times New Roman"/>
                <a:cs typeface="Times New Roman"/>
              </a:rPr>
              <a:t>Сфера деятельности Центрального МТУ</a:t>
            </a:r>
            <a:r>
              <a:rPr lang="en-US" sz="2000" b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prstClr val="black"/>
                </a:solidFill>
                <a:latin typeface="Times New Roman"/>
                <a:cs typeface="Times New Roman"/>
              </a:rPr>
              <a:t>по надзору за ЯРБ Ростехнадзора 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152514" y="1884893"/>
            <a:ext cx="8641318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25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субъектов по территориальной принадлежности</a:t>
            </a:r>
            <a:endParaRPr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C:\Users\user\Desktop\i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191499" y="4651587"/>
            <a:ext cx="2601975" cy="16502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 bwMode="auto">
          <a:xfrm>
            <a:off x="7012305" y="5157192"/>
            <a:ext cx="4571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026151" y="5010774"/>
            <a:ext cx="201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Республика Крым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6844483" y="6034397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925651" y="5901124"/>
            <a:ext cx="173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Севастополь</a:t>
            </a:r>
            <a:endParaRPr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535418" y="2276872"/>
            <a:ext cx="1081061" cy="6540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 bwMode="auto">
          <a:xfrm>
            <a:off x="6212189" y="249121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 err="1">
                <a:solidFill>
                  <a:prstClr val="black"/>
                </a:solidFill>
                <a:latin typeface="Times New Roman"/>
                <a:cs typeface="Times New Roman"/>
              </a:rPr>
              <a:t>Билибинская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 АЭС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180131" y="3023292"/>
            <a:ext cx="2424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г. Саров Нижегородской обл.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2309670" y="2223398"/>
            <a:ext cx="3850045" cy="46016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4"/>
          <p:cNvSpPr/>
          <p:nvPr/>
        </p:nvSpPr>
        <p:spPr bwMode="auto">
          <a:xfrm>
            <a:off x="403894" y="2356220"/>
            <a:ext cx="3314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Донецкая Народная Республика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99932" y="2735773"/>
            <a:ext cx="3382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Луганская Народная Республика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98814" y="5203750"/>
            <a:ext cx="2142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Херсонская область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13908" y="4790781"/>
            <a:ext cx="2300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Запорожская область</a:t>
            </a:r>
          </a:p>
        </p:txBody>
      </p:sp>
      <p:sp>
        <p:nvSpPr>
          <p:cNvPr id="24" name="Овал 23"/>
          <p:cNvSpPr/>
          <p:nvPr/>
        </p:nvSpPr>
        <p:spPr bwMode="auto">
          <a:xfrm>
            <a:off x="269710" y="2531907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358230" y="4941301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370662" y="5380106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6083998" y="2635697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6119131" y="3207184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259347" y="2884435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81912740"/>
              </p:ext>
            </p:extLst>
          </p:nvPr>
        </p:nvGraphicFramePr>
        <p:xfrm>
          <a:off x="-1" y="1782108"/>
          <a:ext cx="9135640" cy="457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2320" y="1444714"/>
            <a:ext cx="8784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Основные полномочия Центрального МТУ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надзору за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ЯРБ</a:t>
            </a:r>
          </a:p>
        </p:txBody>
      </p:sp>
    </p:spTree>
    <p:extLst>
      <p:ext uri="{BB962C8B-B14F-4D97-AF65-F5344CB8AC3E}">
        <p14:creationId xmlns:p14="http://schemas.microsoft.com/office/powerpoint/2010/main" val="13520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 flipH="1">
          <a:off x="9227613" y="1412776"/>
          <a:ext cx="96915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4510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5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911441"/>
              </p:ext>
            </p:extLst>
          </p:nvPr>
        </p:nvGraphicFramePr>
        <p:xfrm>
          <a:off x="-1" y="1154107"/>
          <a:ext cx="8819091" cy="558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186459605" name="Диаграмма 11864596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956488"/>
              </p:ext>
            </p:extLst>
          </p:nvPr>
        </p:nvGraphicFramePr>
        <p:xfrm>
          <a:off x="14510" y="1230972"/>
          <a:ext cx="9129490" cy="549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4510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86869649" name="Диаграмма 5868696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766388"/>
              </p:ext>
            </p:extLst>
          </p:nvPr>
        </p:nvGraphicFramePr>
        <p:xfrm>
          <a:off x="11088" y="2161245"/>
          <a:ext cx="9132910" cy="424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0960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7</a:t>
            </a:fld>
            <a:endParaRPr lang="ru-RU"/>
          </a:p>
        </p:txBody>
      </p:sp>
      <p:sp>
        <p:nvSpPr>
          <p:cNvPr id="1912950060" name="TextBox 1912950059"/>
          <p:cNvSpPr txBox="1"/>
          <p:nvPr/>
        </p:nvSpPr>
        <p:spPr bwMode="auto">
          <a:xfrm>
            <a:off x="519976" y="1305277"/>
            <a:ext cx="8162139" cy="106715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 sz="3000"/>
            </a:pPr>
            <a:r>
              <a:rPr lang="ru-RU" sz="3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Общее количество проверок,</a:t>
            </a:r>
            <a:endParaRPr sz="3200" b="1" dirty="0"/>
          </a:p>
          <a:p>
            <a:pPr algn="ctr">
              <a:defRPr/>
            </a:pPr>
            <a:r>
              <a:rPr lang="ru-RU" sz="3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проведенных Управлением за 20</a:t>
            </a:r>
            <a:r>
              <a:rPr lang="en-US" sz="3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3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 год: 780</a:t>
            </a:r>
            <a:endParaRPr sz="3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827584" y="1367497"/>
            <a:ext cx="7463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Динамика количества проверок, проведенных Управлением за 2021-20</a:t>
            </a: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2</a:t>
            </a: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3г.г.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656299"/>
              </p:ext>
            </p:extLst>
          </p:nvPr>
        </p:nvGraphicFramePr>
        <p:xfrm>
          <a:off x="323528" y="2636912"/>
          <a:ext cx="856895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600" y="1412776"/>
            <a:ext cx="8780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проведении инспекций проверяется:</a:t>
            </a:r>
            <a:endParaRPr lang="ru-RU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85191008"/>
              </p:ext>
            </p:extLst>
          </p:nvPr>
        </p:nvGraphicFramePr>
        <p:xfrm>
          <a:off x="-36512" y="1917100"/>
          <a:ext cx="8919616" cy="439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114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829</Words>
  <Application>Microsoft Office PowerPoint</Application>
  <DocSecurity>0</DocSecurity>
  <PresentationFormat>Экран (4:3)</PresentationFormat>
  <Paragraphs>180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Серегин П.А.</dc:creator>
  <cp:lastModifiedBy>Турункина Жанна Владимировна</cp:lastModifiedBy>
  <cp:revision>437</cp:revision>
  <cp:lastPrinted>2024-02-21T06:32:57Z</cp:lastPrinted>
  <dcterms:created xsi:type="dcterms:W3CDTF">2015-09-22T06:41:40Z</dcterms:created>
  <dcterms:modified xsi:type="dcterms:W3CDTF">2024-02-21T06:33:50Z</dcterms:modified>
  <dc:identifier/>
  <dc:language/>
  <cp:version/>
</cp:coreProperties>
</file>